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ed Hat Text Medium"/>
      <p:regular r:id="rId43"/>
      <p:bold r:id="rId44"/>
      <p:italic r:id="rId45"/>
      <p:boldItalic r:id="rId46"/>
    </p:embeddedFont>
    <p:embeddedFont>
      <p:font typeface="Poppins"/>
      <p:regular r:id="rId47"/>
      <p:bold r:id="rId48"/>
      <p:italic r:id="rId49"/>
      <p:boldItalic r:id="rId50"/>
    </p:embeddedFont>
    <p:embeddedFont>
      <p:font typeface="Lato"/>
      <p:regular r:id="rId51"/>
      <p:bold r:id="rId52"/>
      <p:italic r:id="rId53"/>
      <p:boldItalic r:id="rId54"/>
    </p:embeddedFont>
    <p:embeddedFont>
      <p:font typeface="Red Hat Display Medium"/>
      <p:regular r:id="rId55"/>
      <p:bold r:id="rId56"/>
      <p:italic r:id="rId57"/>
      <p:boldItalic r:id="rId58"/>
    </p:embeddedFont>
    <p:embeddedFont>
      <p:font typeface="Red Hat Display"/>
      <p:regular r:id="rId59"/>
      <p:bold r:id="rId60"/>
      <p:italic r:id="rId61"/>
      <p:boldItalic r:id="rId62"/>
    </p:embeddedFont>
    <p:embeddedFont>
      <p:font typeface="Red Hat Tex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B289B8-BA18-402D-B00B-F908FF98D594}">
  <a:tblStyle styleId="{E6B289B8-BA18-402D-B00B-F908FF98D5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edHatTextMedium-bold.fntdata"/><Relationship Id="rId43" Type="http://schemas.openxmlformats.org/officeDocument/2006/relationships/font" Target="fonts/RedHatTextMedium-regular.fntdata"/><Relationship Id="rId46" Type="http://schemas.openxmlformats.org/officeDocument/2006/relationships/font" Target="fonts/RedHatTextMedium-boldItalic.fntdata"/><Relationship Id="rId45" Type="http://schemas.openxmlformats.org/officeDocument/2006/relationships/font" Target="fonts/RedHatText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edHatDisplay-boldItalic.fntdata"/><Relationship Id="rId61" Type="http://schemas.openxmlformats.org/officeDocument/2006/relationships/font" Target="fonts/RedHatDisplay-italic.fntdata"/><Relationship Id="rId20" Type="http://schemas.openxmlformats.org/officeDocument/2006/relationships/slide" Target="slides/slide14.xml"/><Relationship Id="rId64" Type="http://schemas.openxmlformats.org/officeDocument/2006/relationships/font" Target="fonts/RedHatText-bold.fntdata"/><Relationship Id="rId63" Type="http://schemas.openxmlformats.org/officeDocument/2006/relationships/font" Target="fonts/RedHatText-regular.fntdata"/><Relationship Id="rId22" Type="http://schemas.openxmlformats.org/officeDocument/2006/relationships/slide" Target="slides/slide16.xml"/><Relationship Id="rId66" Type="http://schemas.openxmlformats.org/officeDocument/2006/relationships/font" Target="fonts/RedHatText-boldItalic.fntdata"/><Relationship Id="rId21" Type="http://schemas.openxmlformats.org/officeDocument/2006/relationships/slide" Target="slides/slide15.xml"/><Relationship Id="rId65" Type="http://schemas.openxmlformats.org/officeDocument/2006/relationships/font" Target="fonts/RedHatText-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edHatDisplay-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regular.fntdata"/><Relationship Id="rId50" Type="http://schemas.openxmlformats.org/officeDocument/2006/relationships/font" Target="fonts/Poppins-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5.xml"/><Relationship Id="rId55" Type="http://schemas.openxmlformats.org/officeDocument/2006/relationships/font" Target="fonts/RedHatDisplayMedium-regular.fntdata"/><Relationship Id="rId10" Type="http://schemas.openxmlformats.org/officeDocument/2006/relationships/slide" Target="slides/slide4.xml"/><Relationship Id="rId54" Type="http://schemas.openxmlformats.org/officeDocument/2006/relationships/font" Target="fonts/Lato-boldItalic.fntdata"/><Relationship Id="rId13" Type="http://schemas.openxmlformats.org/officeDocument/2006/relationships/slide" Target="slides/slide7.xml"/><Relationship Id="rId57" Type="http://schemas.openxmlformats.org/officeDocument/2006/relationships/font" Target="fonts/RedHatDisplayMedium-italic.fntdata"/><Relationship Id="rId12" Type="http://schemas.openxmlformats.org/officeDocument/2006/relationships/slide" Target="slides/slide6.xml"/><Relationship Id="rId56" Type="http://schemas.openxmlformats.org/officeDocument/2006/relationships/font" Target="fonts/RedHatDisplayMedium-bold.fntdata"/><Relationship Id="rId15" Type="http://schemas.openxmlformats.org/officeDocument/2006/relationships/slide" Target="slides/slide9.xml"/><Relationship Id="rId59" Type="http://schemas.openxmlformats.org/officeDocument/2006/relationships/font" Target="fonts/RedHatDisplay-regular.fntdata"/><Relationship Id="rId14" Type="http://schemas.openxmlformats.org/officeDocument/2006/relationships/slide" Target="slides/slide8.xml"/><Relationship Id="rId58" Type="http://schemas.openxmlformats.org/officeDocument/2006/relationships/font" Target="fonts/RedHatDisplay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84dc94e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84dc94e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382187c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382187c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58e6f2a0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58e6f2a0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a58e6f2a0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a58e6f2a0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a58e6f2a0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a58e6f2a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a58e6f2a0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a58e6f2a0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a58e6f2a0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a58e6f2a0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a58e6f2a0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a58e6f2a0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a58e6f2a0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a58e6f2a0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a58e6f2a0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a58e6f2a0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58e6f2a0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58e6f2a0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4dc94e519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84dc94e519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a58e6f2a0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a58e6f2a0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a58e6f2a0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a58e6f2a0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a382187c3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a382187c3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a382187c3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a382187c3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a382187c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a382187c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a382187c3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a382187c3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a58e6f2a0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a58e6f2a0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a58e6f2a0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a58e6f2a0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a58e6f2a0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a58e6f2a0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a58e6f2a0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a58e6f2a0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31b3251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a31b3251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a58e6f2a0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a58e6f2a0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a76a6f4d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a76a6f4d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a58e6f2a0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a58e6f2a0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a58e6f2a0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a58e6f2a0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a58e6f2a0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a58e6f2a0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a58e6f2a0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a58e6f2a0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a58e6f2a0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a58e6f2a0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31b3251f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a31b3251f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a382187c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a382187c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a31b3251f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a31b3251f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a382187c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a382187c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a31b3251f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a31b3251f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a58e6f2a0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a58e6f2a0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p:cSld name="TITLE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 name="Google Shape;52;p13"/>
          <p:cNvSpPr txBox="1"/>
          <p:nvPr>
            <p:ph idx="1" type="subTitle"/>
          </p:nvPr>
        </p:nvSpPr>
        <p:spPr>
          <a:xfrm>
            <a:off x="1562794" y="2641369"/>
            <a:ext cx="5649900" cy="685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53" name="Google Shape;53;p13"/>
          <p:cNvSpPr txBox="1"/>
          <p:nvPr>
            <p:ph type="title"/>
          </p:nvPr>
        </p:nvSpPr>
        <p:spPr>
          <a:xfrm>
            <a:off x="1562906" y="1307719"/>
            <a:ext cx="5649900" cy="12003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3500">
                <a:solidFill>
                  <a:schemeClr val="lt1"/>
                </a:solidFill>
              </a:defRPr>
            </a:lvl2pPr>
            <a:lvl3pPr lvl="2">
              <a:lnSpc>
                <a:spcPct val="105000"/>
              </a:lnSpc>
              <a:spcBef>
                <a:spcPts val="0"/>
              </a:spcBef>
              <a:spcAft>
                <a:spcPts val="0"/>
              </a:spcAft>
              <a:buNone/>
              <a:defRPr sz="3500">
                <a:solidFill>
                  <a:schemeClr val="lt1"/>
                </a:solidFill>
              </a:defRPr>
            </a:lvl3pPr>
            <a:lvl4pPr lvl="3">
              <a:lnSpc>
                <a:spcPct val="105000"/>
              </a:lnSpc>
              <a:spcBef>
                <a:spcPts val="0"/>
              </a:spcBef>
              <a:spcAft>
                <a:spcPts val="0"/>
              </a:spcAft>
              <a:buNone/>
              <a:defRPr sz="3500">
                <a:solidFill>
                  <a:schemeClr val="lt1"/>
                </a:solidFill>
              </a:defRPr>
            </a:lvl4pPr>
            <a:lvl5pPr lvl="4">
              <a:lnSpc>
                <a:spcPct val="105000"/>
              </a:lnSpc>
              <a:spcBef>
                <a:spcPts val="0"/>
              </a:spcBef>
              <a:spcAft>
                <a:spcPts val="0"/>
              </a:spcAft>
              <a:buNone/>
              <a:defRPr sz="3500">
                <a:solidFill>
                  <a:schemeClr val="lt1"/>
                </a:solidFill>
              </a:defRPr>
            </a:lvl5pPr>
            <a:lvl6pPr lvl="5">
              <a:lnSpc>
                <a:spcPct val="105000"/>
              </a:lnSpc>
              <a:spcBef>
                <a:spcPts val="0"/>
              </a:spcBef>
              <a:spcAft>
                <a:spcPts val="0"/>
              </a:spcAft>
              <a:buNone/>
              <a:defRPr sz="3500">
                <a:solidFill>
                  <a:schemeClr val="lt1"/>
                </a:solidFill>
              </a:defRPr>
            </a:lvl6pPr>
            <a:lvl7pPr lvl="6">
              <a:lnSpc>
                <a:spcPct val="105000"/>
              </a:lnSpc>
              <a:spcBef>
                <a:spcPts val="0"/>
              </a:spcBef>
              <a:spcAft>
                <a:spcPts val="0"/>
              </a:spcAft>
              <a:buNone/>
              <a:defRPr sz="3500">
                <a:solidFill>
                  <a:schemeClr val="lt1"/>
                </a:solidFill>
              </a:defRPr>
            </a:lvl7pPr>
            <a:lvl8pPr lvl="7">
              <a:lnSpc>
                <a:spcPct val="105000"/>
              </a:lnSpc>
              <a:spcBef>
                <a:spcPts val="0"/>
              </a:spcBef>
              <a:spcAft>
                <a:spcPts val="0"/>
              </a:spcAft>
              <a:buNone/>
              <a:defRPr sz="3500">
                <a:solidFill>
                  <a:schemeClr val="lt1"/>
                </a:solidFill>
              </a:defRPr>
            </a:lvl8pPr>
            <a:lvl9pPr lvl="8">
              <a:lnSpc>
                <a:spcPct val="105000"/>
              </a:lnSpc>
              <a:spcBef>
                <a:spcPts val="0"/>
              </a:spcBef>
              <a:spcAft>
                <a:spcPts val="0"/>
              </a:spcAft>
              <a:buNone/>
              <a:defRPr sz="3500">
                <a:solidFill>
                  <a:schemeClr val="lt1"/>
                </a:solidFill>
              </a:defRPr>
            </a:lvl9pPr>
          </a:lstStyle>
          <a:p/>
        </p:txBody>
      </p:sp>
      <p:sp>
        <p:nvSpPr>
          <p:cNvPr id="54" name="Google Shape;54;p13"/>
          <p:cNvSpPr txBox="1"/>
          <p:nvPr>
            <p:ph idx="2" type="subTitle"/>
          </p:nvPr>
        </p:nvSpPr>
        <p:spPr>
          <a:xfrm>
            <a:off x="1562794" y="3454125"/>
            <a:ext cx="1530300" cy="454200"/>
          </a:xfrm>
          <a:prstGeom prst="rect">
            <a:avLst/>
          </a:prstGeom>
        </p:spPr>
        <p:txBody>
          <a:bodyPr anchorCtr="0" anchor="t" bIns="91425" lIns="91425" spcFirstLastPara="1" rIns="91425" wrap="square" tIns="91425">
            <a:normAutofit/>
          </a:bodyPr>
          <a:lstStyle>
            <a:lvl1pPr lv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55" name="Google Shape;55;p13"/>
          <p:cNvSpPr txBox="1"/>
          <p:nvPr>
            <p:ph idx="3" type="subTitle"/>
          </p:nvPr>
        </p:nvSpPr>
        <p:spPr>
          <a:xfrm>
            <a:off x="3353888" y="3454125"/>
            <a:ext cx="1530300" cy="454200"/>
          </a:xfrm>
          <a:prstGeom prst="rect">
            <a:avLst/>
          </a:prstGeom>
        </p:spPr>
        <p:txBody>
          <a:bodyPr anchorCtr="0" anchor="t" bIns="91425" lIns="91425" spcFirstLastPara="1" rIns="91425" wrap="square" tIns="91425">
            <a:normAutofit/>
          </a:bodyPr>
          <a:lstStyle>
            <a:lvl1pPr lv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56" name="Google Shape;56;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7" name="Google Shape;57;p1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8" name="Google Shape;58;p13"/>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algn="ctr">
              <a:buNone/>
              <a:defRPr sz="600">
                <a:latin typeface="Red Hat Text Medium"/>
                <a:ea typeface="Red Hat Text Medium"/>
                <a:cs typeface="Red Hat Text Medium"/>
                <a:sym typeface="Red Hat Text Medium"/>
              </a:defRPr>
            </a:lvl1pPr>
            <a:lvl2pPr lvl="1" algn="ctr">
              <a:buNone/>
              <a:defRPr sz="600">
                <a:latin typeface="Red Hat Text Medium"/>
                <a:ea typeface="Red Hat Text Medium"/>
                <a:cs typeface="Red Hat Text Medium"/>
                <a:sym typeface="Red Hat Text Medium"/>
              </a:defRPr>
            </a:lvl2pPr>
            <a:lvl3pPr lvl="2" algn="ctr">
              <a:buNone/>
              <a:defRPr sz="600">
                <a:latin typeface="Red Hat Text Medium"/>
                <a:ea typeface="Red Hat Text Medium"/>
                <a:cs typeface="Red Hat Text Medium"/>
                <a:sym typeface="Red Hat Text Medium"/>
              </a:defRPr>
            </a:lvl3pPr>
            <a:lvl4pPr lvl="3" algn="ctr">
              <a:buNone/>
              <a:defRPr sz="600">
                <a:latin typeface="Red Hat Text Medium"/>
                <a:ea typeface="Red Hat Text Medium"/>
                <a:cs typeface="Red Hat Text Medium"/>
                <a:sym typeface="Red Hat Text Medium"/>
              </a:defRPr>
            </a:lvl4pPr>
            <a:lvl5pPr lvl="4" algn="ctr">
              <a:buNone/>
              <a:defRPr sz="600">
                <a:latin typeface="Red Hat Text Medium"/>
                <a:ea typeface="Red Hat Text Medium"/>
                <a:cs typeface="Red Hat Text Medium"/>
                <a:sym typeface="Red Hat Text Medium"/>
              </a:defRPr>
            </a:lvl5pPr>
            <a:lvl6pPr lvl="5" algn="ctr">
              <a:buNone/>
              <a:defRPr sz="600">
                <a:latin typeface="Red Hat Text Medium"/>
                <a:ea typeface="Red Hat Text Medium"/>
                <a:cs typeface="Red Hat Text Medium"/>
                <a:sym typeface="Red Hat Text Medium"/>
              </a:defRPr>
            </a:lvl6pPr>
            <a:lvl7pPr lvl="6" algn="ctr">
              <a:buNone/>
              <a:defRPr sz="600">
                <a:latin typeface="Red Hat Text Medium"/>
                <a:ea typeface="Red Hat Text Medium"/>
                <a:cs typeface="Red Hat Text Medium"/>
                <a:sym typeface="Red Hat Text Medium"/>
              </a:defRPr>
            </a:lvl7pPr>
            <a:lvl8pPr lvl="7" algn="ctr">
              <a:buNone/>
              <a:defRPr sz="600">
                <a:latin typeface="Red Hat Text Medium"/>
                <a:ea typeface="Red Hat Text Medium"/>
                <a:cs typeface="Red Hat Text Medium"/>
                <a:sym typeface="Red Hat Text Medium"/>
              </a:defRPr>
            </a:lvl8pPr>
            <a:lvl9pPr lvl="8"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with Image">
  <p:cSld name="CUSTOM_3_3">
    <p:bg>
      <p:bgPr>
        <a:solidFill>
          <a:srgbClr val="292929"/>
        </a:solidFill>
      </p:bgPr>
    </p:bg>
    <p:spTree>
      <p:nvGrpSpPr>
        <p:cNvPr id="59" name="Shape 59"/>
        <p:cNvGrpSpPr/>
        <p:nvPr/>
      </p:nvGrpSpPr>
      <p:grpSpPr>
        <a:xfrm>
          <a:off x="0" y="0"/>
          <a:ext cx="0" cy="0"/>
          <a:chOff x="0" y="0"/>
          <a:chExt cx="0" cy="0"/>
        </a:xfrm>
      </p:grpSpPr>
      <p:sp>
        <p:nvSpPr>
          <p:cNvPr id="60" name="Google Shape;60;p14"/>
          <p:cNvSpPr/>
          <p:nvPr/>
        </p:nvSpPr>
        <p:spPr>
          <a:xfrm>
            <a:off x="0" y="19"/>
            <a:ext cx="654000" cy="5143500"/>
          </a:xfrm>
          <a:prstGeom prst="rect">
            <a:avLst/>
          </a:prstGeom>
          <a:solidFill>
            <a:srgbClr val="15151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cxnSp>
        <p:nvCxnSpPr>
          <p:cNvPr id="61" name="Google Shape;61;p14"/>
          <p:cNvCxnSpPr/>
          <p:nvPr/>
        </p:nvCxnSpPr>
        <p:spPr>
          <a:xfrm rot="10800000">
            <a:off x="335825" y="4801200"/>
            <a:ext cx="0" cy="342300"/>
          </a:xfrm>
          <a:prstGeom prst="straightConnector1">
            <a:avLst/>
          </a:prstGeom>
          <a:noFill/>
          <a:ln cap="flat" cmpd="sng" w="7150">
            <a:solidFill>
              <a:srgbClr val="EE0000"/>
            </a:solidFill>
            <a:prstDash val="solid"/>
            <a:round/>
            <a:headEnd len="med" w="med" type="none"/>
            <a:tailEnd len="med" w="med" type="none"/>
          </a:ln>
        </p:spPr>
      </p:cxnSp>
      <p:sp>
        <p:nvSpPr>
          <p:cNvPr id="62" name="Google Shape;62;p1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rmAutofit/>
          </a:bodyPr>
          <a:lstStyle>
            <a:lvl1pPr lv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63" name="Google Shape;63;p14"/>
          <p:cNvSpPr txBox="1"/>
          <p:nvPr>
            <p:ph idx="12" type="sldNum"/>
          </p:nvPr>
        </p:nvSpPr>
        <p:spPr>
          <a:xfrm>
            <a:off x="175781" y="4741467"/>
            <a:ext cx="548700" cy="107700"/>
          </a:xfrm>
          <a:prstGeom prst="rect">
            <a:avLst/>
          </a:prstGeom>
        </p:spPr>
        <p:txBody>
          <a:bodyPr anchorCtr="0" anchor="b" bIns="0" lIns="0" spcFirstLastPara="1" rIns="0" wrap="square" tIns="0">
            <a:normAutofit/>
          </a:bodyPr>
          <a:lstStyle>
            <a:lvl1pPr lvl="0" algn="ctr">
              <a:buNone/>
              <a:defRPr sz="600">
                <a:solidFill>
                  <a:srgbClr val="FFFFFF"/>
                </a:solidFill>
                <a:latin typeface="Red Hat Display Medium"/>
                <a:ea typeface="Red Hat Display Medium"/>
                <a:cs typeface="Red Hat Display Medium"/>
                <a:sym typeface="Red Hat Display Medium"/>
              </a:defRPr>
            </a:lvl1pPr>
            <a:lvl2pPr lvl="1" algn="ctr">
              <a:buNone/>
              <a:defRPr sz="600">
                <a:solidFill>
                  <a:srgbClr val="FFFFFF"/>
                </a:solidFill>
                <a:latin typeface="Red Hat Display Medium"/>
                <a:ea typeface="Red Hat Display Medium"/>
                <a:cs typeface="Red Hat Display Medium"/>
                <a:sym typeface="Red Hat Display Medium"/>
              </a:defRPr>
            </a:lvl2pPr>
            <a:lvl3pPr lvl="2" algn="ctr">
              <a:buNone/>
              <a:defRPr sz="600">
                <a:solidFill>
                  <a:srgbClr val="FFFFFF"/>
                </a:solidFill>
                <a:latin typeface="Red Hat Display Medium"/>
                <a:ea typeface="Red Hat Display Medium"/>
                <a:cs typeface="Red Hat Display Medium"/>
                <a:sym typeface="Red Hat Display Medium"/>
              </a:defRPr>
            </a:lvl3pPr>
            <a:lvl4pPr lvl="3" algn="ctr">
              <a:buNone/>
              <a:defRPr sz="600">
                <a:solidFill>
                  <a:srgbClr val="FFFFFF"/>
                </a:solidFill>
                <a:latin typeface="Red Hat Display Medium"/>
                <a:ea typeface="Red Hat Display Medium"/>
                <a:cs typeface="Red Hat Display Medium"/>
                <a:sym typeface="Red Hat Display Medium"/>
              </a:defRPr>
            </a:lvl4pPr>
            <a:lvl5pPr lvl="4" algn="ctr">
              <a:buNone/>
              <a:defRPr sz="600">
                <a:solidFill>
                  <a:srgbClr val="FFFFFF"/>
                </a:solidFill>
                <a:latin typeface="Red Hat Display Medium"/>
                <a:ea typeface="Red Hat Display Medium"/>
                <a:cs typeface="Red Hat Display Medium"/>
                <a:sym typeface="Red Hat Display Medium"/>
              </a:defRPr>
            </a:lvl5pPr>
            <a:lvl6pPr lvl="5" algn="ctr">
              <a:buNone/>
              <a:defRPr sz="600">
                <a:solidFill>
                  <a:srgbClr val="FFFFFF"/>
                </a:solidFill>
                <a:latin typeface="Red Hat Display Medium"/>
                <a:ea typeface="Red Hat Display Medium"/>
                <a:cs typeface="Red Hat Display Medium"/>
                <a:sym typeface="Red Hat Display Medium"/>
              </a:defRPr>
            </a:lvl6pPr>
            <a:lvl7pPr lvl="6" algn="ctr">
              <a:buNone/>
              <a:defRPr sz="600">
                <a:solidFill>
                  <a:srgbClr val="FFFFFF"/>
                </a:solidFill>
                <a:latin typeface="Red Hat Display Medium"/>
                <a:ea typeface="Red Hat Display Medium"/>
                <a:cs typeface="Red Hat Display Medium"/>
                <a:sym typeface="Red Hat Display Medium"/>
              </a:defRPr>
            </a:lvl7pPr>
            <a:lvl8pPr lvl="7" algn="ctr">
              <a:buNone/>
              <a:defRPr sz="600">
                <a:solidFill>
                  <a:srgbClr val="FFFFFF"/>
                </a:solidFill>
                <a:latin typeface="Red Hat Display Medium"/>
                <a:ea typeface="Red Hat Display Medium"/>
                <a:cs typeface="Red Hat Display Medium"/>
                <a:sym typeface="Red Hat Display Medium"/>
              </a:defRPr>
            </a:lvl8pPr>
            <a:lvl9pPr lvl="8" algn="ctr">
              <a:buNone/>
              <a:defRPr sz="6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64" name="Google Shape;64;p14"/>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65" name="Google Shape;65;p14"/>
          <p:cNvSpPr txBox="1"/>
          <p:nvPr>
            <p:ph type="title"/>
          </p:nvPr>
        </p:nvSpPr>
        <p:spPr>
          <a:xfrm>
            <a:off x="4245394" y="426470"/>
            <a:ext cx="4302300" cy="14469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None/>
              <a:defRPr sz="4100">
                <a:solidFill>
                  <a:srgbClr val="FFFFFF"/>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9pPr>
          </a:lstStyle>
          <a:p/>
        </p:txBody>
      </p:sp>
      <p:sp>
        <p:nvSpPr>
          <p:cNvPr id="66" name="Google Shape;66;p14"/>
          <p:cNvSpPr txBox="1"/>
          <p:nvPr>
            <p:ph idx="2" type="subTitle"/>
          </p:nvPr>
        </p:nvSpPr>
        <p:spPr>
          <a:xfrm>
            <a:off x="4245394" y="2064300"/>
            <a:ext cx="3334800" cy="1143600"/>
          </a:xfrm>
          <a:prstGeom prst="rect">
            <a:avLst/>
          </a:prstGeom>
        </p:spPr>
        <p:txBody>
          <a:bodyPr anchorCtr="0" anchor="t" bIns="91425" lIns="91425" spcFirstLastPara="1" rIns="91425" wrap="square" tIns="91425">
            <a:normAutofit/>
          </a:bodyPr>
          <a:lstStyle>
            <a:lvl1pPr lvl="0">
              <a:lnSpc>
                <a:spcPct val="135000"/>
              </a:lnSpc>
              <a:spcBef>
                <a:spcPts val="0"/>
              </a:spcBef>
              <a:spcAft>
                <a:spcPts val="0"/>
              </a:spcAft>
              <a:buClr>
                <a:srgbClr val="FFFFFF"/>
              </a:buClr>
              <a:buSzPts val="1100"/>
              <a:buFont typeface="Red Hat Display"/>
              <a:buNone/>
              <a:defRPr sz="1100">
                <a:solidFill>
                  <a:srgbClr val="FFFFFF"/>
                </a:solidFill>
                <a:latin typeface="Red Hat Display"/>
                <a:ea typeface="Red Hat Display"/>
                <a:cs typeface="Red Hat Display"/>
                <a:sym typeface="Red Hat Display"/>
              </a:defRPr>
            </a:lvl1pPr>
            <a:lvl2pPr lvl="1">
              <a:lnSpc>
                <a:spcPct val="180000"/>
              </a:lnSpc>
              <a:spcBef>
                <a:spcPts val="0"/>
              </a:spcBef>
              <a:spcAft>
                <a:spcPts val="0"/>
              </a:spcAft>
              <a:buClr>
                <a:srgbClr val="FFFFFF"/>
              </a:buClr>
              <a:buSzPts val="1100"/>
              <a:buNone/>
              <a:defRPr sz="1100">
                <a:solidFill>
                  <a:srgbClr val="FFFFFF"/>
                </a:solidFill>
              </a:defRPr>
            </a:lvl2pPr>
            <a:lvl3pPr lvl="2">
              <a:lnSpc>
                <a:spcPct val="180000"/>
              </a:lnSpc>
              <a:spcBef>
                <a:spcPts val="0"/>
              </a:spcBef>
              <a:spcAft>
                <a:spcPts val="0"/>
              </a:spcAft>
              <a:buClr>
                <a:srgbClr val="FFFFFF"/>
              </a:buClr>
              <a:buSzPts val="1100"/>
              <a:buNone/>
              <a:defRPr sz="1100">
                <a:solidFill>
                  <a:srgbClr val="FFFFFF"/>
                </a:solidFill>
              </a:defRPr>
            </a:lvl3pPr>
            <a:lvl4pPr lvl="3">
              <a:lnSpc>
                <a:spcPct val="180000"/>
              </a:lnSpc>
              <a:spcBef>
                <a:spcPts val="0"/>
              </a:spcBef>
              <a:spcAft>
                <a:spcPts val="0"/>
              </a:spcAft>
              <a:buClr>
                <a:srgbClr val="FFFFFF"/>
              </a:buClr>
              <a:buSzPts val="1100"/>
              <a:buNone/>
              <a:defRPr sz="1100">
                <a:solidFill>
                  <a:srgbClr val="FFFFFF"/>
                </a:solidFill>
              </a:defRPr>
            </a:lvl4pPr>
            <a:lvl5pPr lvl="4">
              <a:lnSpc>
                <a:spcPct val="180000"/>
              </a:lnSpc>
              <a:spcBef>
                <a:spcPts val="0"/>
              </a:spcBef>
              <a:spcAft>
                <a:spcPts val="0"/>
              </a:spcAft>
              <a:buClr>
                <a:srgbClr val="FFFFFF"/>
              </a:buClr>
              <a:buSzPts val="1100"/>
              <a:buNone/>
              <a:defRPr sz="1100">
                <a:solidFill>
                  <a:srgbClr val="FFFFFF"/>
                </a:solidFill>
              </a:defRPr>
            </a:lvl5pPr>
            <a:lvl6pPr lvl="5">
              <a:lnSpc>
                <a:spcPct val="180000"/>
              </a:lnSpc>
              <a:spcBef>
                <a:spcPts val="0"/>
              </a:spcBef>
              <a:spcAft>
                <a:spcPts val="0"/>
              </a:spcAft>
              <a:buClr>
                <a:srgbClr val="FFFFFF"/>
              </a:buClr>
              <a:buSzPts val="1100"/>
              <a:buNone/>
              <a:defRPr sz="1100">
                <a:solidFill>
                  <a:srgbClr val="FFFFFF"/>
                </a:solidFill>
              </a:defRPr>
            </a:lvl6pPr>
            <a:lvl7pPr lvl="6">
              <a:lnSpc>
                <a:spcPct val="180000"/>
              </a:lnSpc>
              <a:spcBef>
                <a:spcPts val="0"/>
              </a:spcBef>
              <a:spcAft>
                <a:spcPts val="0"/>
              </a:spcAft>
              <a:buClr>
                <a:srgbClr val="FFFFFF"/>
              </a:buClr>
              <a:buSzPts val="1100"/>
              <a:buNone/>
              <a:defRPr sz="1100">
                <a:solidFill>
                  <a:srgbClr val="FFFFFF"/>
                </a:solidFill>
              </a:defRPr>
            </a:lvl7pPr>
            <a:lvl8pPr lvl="7">
              <a:lnSpc>
                <a:spcPct val="180000"/>
              </a:lnSpc>
              <a:spcBef>
                <a:spcPts val="0"/>
              </a:spcBef>
              <a:spcAft>
                <a:spcPts val="0"/>
              </a:spcAft>
              <a:buClr>
                <a:srgbClr val="FFFFFF"/>
              </a:buClr>
              <a:buSzPts val="1100"/>
              <a:buNone/>
              <a:defRPr sz="1100">
                <a:solidFill>
                  <a:srgbClr val="FFFFFF"/>
                </a:solidFill>
              </a:defRPr>
            </a:lvl8pPr>
            <a:lvl9pPr lvl="8">
              <a:lnSpc>
                <a:spcPct val="180000"/>
              </a:lnSpc>
              <a:spcBef>
                <a:spcPts val="0"/>
              </a:spcBef>
              <a:spcAft>
                <a:spcPts val="0"/>
              </a:spcAft>
              <a:buClr>
                <a:srgbClr val="FFFFFF"/>
              </a:buClr>
              <a:buSzPts val="1100"/>
              <a:buNone/>
              <a:defRPr sz="1100">
                <a:solidFill>
                  <a:srgbClr val="FFFFFF"/>
                </a:solidFill>
              </a:defRPr>
            </a:lvl9pPr>
          </a:lstStyle>
          <a:p/>
        </p:txBody>
      </p:sp>
      <p:sp>
        <p:nvSpPr>
          <p:cNvPr id="67" name="Google Shape;67;p14"/>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Red Hat Display"/>
                <a:ea typeface="Red Hat Display"/>
                <a:cs typeface="Red Hat Display"/>
                <a:sym typeface="Red Hat Display"/>
              </a:rPr>
              <a:t>linkedin.com/company/red-hat</a:t>
            </a:r>
            <a:endParaRPr sz="900">
              <a:solidFill>
                <a:srgbClr val="FFFFFF"/>
              </a:solidFill>
              <a:latin typeface="Red Hat Display"/>
              <a:ea typeface="Red Hat Display"/>
              <a:cs typeface="Red Hat Display"/>
              <a:sym typeface="Red Hat Display"/>
            </a:endParaRPr>
          </a:p>
        </p:txBody>
      </p:sp>
      <p:sp>
        <p:nvSpPr>
          <p:cNvPr id="68" name="Google Shape;68;p14"/>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Red Hat Display"/>
                <a:ea typeface="Red Hat Display"/>
                <a:cs typeface="Red Hat Display"/>
                <a:sym typeface="Red Hat Display"/>
              </a:rPr>
              <a:t>youtube.com/user/RedHatVideos</a:t>
            </a:r>
            <a:endParaRPr sz="900">
              <a:solidFill>
                <a:srgbClr val="FFFFFF"/>
              </a:solidFill>
              <a:latin typeface="Red Hat Display"/>
              <a:ea typeface="Red Hat Display"/>
              <a:cs typeface="Red Hat Display"/>
              <a:sym typeface="Red Hat Display"/>
            </a:endParaRPr>
          </a:p>
        </p:txBody>
      </p:sp>
      <p:sp>
        <p:nvSpPr>
          <p:cNvPr id="69" name="Google Shape;69;p14"/>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Red Hat Text"/>
                <a:ea typeface="Red Hat Text"/>
                <a:cs typeface="Red Hat Text"/>
                <a:sym typeface="Red Hat Text"/>
              </a:rPr>
              <a:t>facebook.com/redhatinc</a:t>
            </a:r>
            <a:endParaRPr sz="900">
              <a:solidFill>
                <a:srgbClr val="FFFFFF"/>
              </a:solidFill>
              <a:latin typeface="Red Hat Text"/>
              <a:ea typeface="Red Hat Text"/>
              <a:cs typeface="Red Hat Text"/>
              <a:sym typeface="Red Hat Text"/>
            </a:endParaRPr>
          </a:p>
        </p:txBody>
      </p:sp>
      <p:sp>
        <p:nvSpPr>
          <p:cNvPr id="70" name="Google Shape;70;p14"/>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Red Hat Display"/>
                <a:ea typeface="Red Hat Display"/>
                <a:cs typeface="Red Hat Display"/>
                <a:sym typeface="Red Hat Display"/>
              </a:rPr>
              <a:t>twitter.com/RedHat</a:t>
            </a:r>
            <a:endParaRPr sz="900">
              <a:solidFill>
                <a:srgbClr val="FFFFFF"/>
              </a:solidFill>
              <a:latin typeface="Red Hat Display"/>
              <a:ea typeface="Red Hat Display"/>
              <a:cs typeface="Red Hat Display"/>
              <a:sym typeface="Red Hat Display"/>
            </a:endParaRPr>
          </a:p>
        </p:txBody>
      </p:sp>
      <p:pic>
        <p:nvPicPr>
          <p:cNvPr id="71" name="Google Shape;71;p14"/>
          <p:cNvPicPr preferRelativeResize="0"/>
          <p:nvPr/>
        </p:nvPicPr>
        <p:blipFill>
          <a:blip r:embed="rId3">
            <a:alphaModFix/>
          </a:blip>
          <a:stretch>
            <a:fillRect/>
          </a:stretch>
        </p:blipFill>
        <p:spPr>
          <a:xfrm>
            <a:off x="6439844" y="3885257"/>
            <a:ext cx="171806" cy="171806"/>
          </a:xfrm>
          <a:prstGeom prst="rect">
            <a:avLst/>
          </a:prstGeom>
          <a:noFill/>
          <a:ln>
            <a:noFill/>
          </a:ln>
        </p:spPr>
      </p:pic>
      <p:pic>
        <p:nvPicPr>
          <p:cNvPr id="72" name="Google Shape;72;p14"/>
          <p:cNvPicPr preferRelativeResize="0"/>
          <p:nvPr/>
        </p:nvPicPr>
        <p:blipFill>
          <a:blip r:embed="rId4">
            <a:alphaModFix/>
          </a:blip>
          <a:stretch>
            <a:fillRect/>
          </a:stretch>
        </p:blipFill>
        <p:spPr>
          <a:xfrm>
            <a:off x="6439844" y="3506432"/>
            <a:ext cx="171806" cy="171806"/>
          </a:xfrm>
          <a:prstGeom prst="rect">
            <a:avLst/>
          </a:prstGeom>
          <a:noFill/>
          <a:ln>
            <a:noFill/>
          </a:ln>
        </p:spPr>
      </p:pic>
      <p:pic>
        <p:nvPicPr>
          <p:cNvPr id="73" name="Google Shape;73;p14"/>
          <p:cNvPicPr preferRelativeResize="0"/>
          <p:nvPr/>
        </p:nvPicPr>
        <p:blipFill>
          <a:blip r:embed="rId5">
            <a:alphaModFix/>
          </a:blip>
          <a:stretch>
            <a:fillRect/>
          </a:stretch>
        </p:blipFill>
        <p:spPr>
          <a:xfrm>
            <a:off x="4245400" y="3885257"/>
            <a:ext cx="171806" cy="171806"/>
          </a:xfrm>
          <a:prstGeom prst="rect">
            <a:avLst/>
          </a:prstGeom>
          <a:noFill/>
          <a:ln>
            <a:noFill/>
          </a:ln>
        </p:spPr>
      </p:pic>
      <p:pic>
        <p:nvPicPr>
          <p:cNvPr id="74" name="Google Shape;74;p14"/>
          <p:cNvPicPr preferRelativeResize="0"/>
          <p:nvPr/>
        </p:nvPicPr>
        <p:blipFill>
          <a:blip r:embed="rId6">
            <a:alphaModFix/>
          </a:blip>
          <a:stretch>
            <a:fillRect/>
          </a:stretch>
        </p:blipFill>
        <p:spPr>
          <a:xfrm>
            <a:off x="4245400" y="3506432"/>
            <a:ext cx="171806" cy="171806"/>
          </a:xfrm>
          <a:prstGeom prst="rect">
            <a:avLst/>
          </a:prstGeom>
          <a:noFill/>
          <a:ln>
            <a:noFill/>
          </a:ln>
        </p:spPr>
      </p:pic>
      <p:sp>
        <p:nvSpPr>
          <p:cNvPr id="75" name="Google Shape;75;p14"/>
          <p:cNvSpPr/>
          <p:nvPr/>
        </p:nvSpPr>
        <p:spPr>
          <a:xfrm>
            <a:off x="6728250" y="4409156"/>
            <a:ext cx="2415900" cy="734400"/>
          </a:xfrm>
          <a:prstGeom prst="rect">
            <a:avLst/>
          </a:prstGeom>
          <a:solidFill>
            <a:srgbClr val="29292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6" name="Google Shape;76;p14"/>
          <p:cNvPicPr preferRelativeResize="0"/>
          <p:nvPr/>
        </p:nvPicPr>
        <p:blipFill>
          <a:blip r:embed="rId2">
            <a:alphaModFix/>
          </a:blip>
          <a:stretch>
            <a:fillRect/>
          </a:stretch>
        </p:blipFill>
        <p:spPr>
          <a:xfrm>
            <a:off x="7580135" y="4650232"/>
            <a:ext cx="1185206" cy="2788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rh-ai-quickstart/product-recommender-system" TargetMode="External"/><Relationship Id="rId4" Type="http://schemas.openxmlformats.org/officeDocument/2006/relationships/hyperlink" Target="https://www.redhat.com/en/blog/feast-open-source-feature-store-ai" TargetMode="External"/><Relationship Id="rId9" Type="http://schemas.openxmlformats.org/officeDocument/2006/relationships/hyperlink" Target="https://docs.vllm.ai/en/latest/" TargetMode="External"/><Relationship Id="rId5" Type="http://schemas.openxmlformats.org/officeDocument/2006/relationships/hyperlink" Target="https://docs.feast.dev/" TargetMode="External"/><Relationship Id="rId6" Type="http://schemas.openxmlformats.org/officeDocument/2006/relationships/hyperlink" Target="https://www.redhat.com/en/topics/cloud-computing/what-is-kubeflow" TargetMode="External"/><Relationship Id="rId7" Type="http://schemas.openxmlformats.org/officeDocument/2006/relationships/hyperlink" Target="https://www.kubeflow.org/docs/" TargetMode="External"/><Relationship Id="rId8" Type="http://schemas.openxmlformats.org/officeDocument/2006/relationships/hyperlink" Target="https://www.redhat.com/en/topics/ai/what-is-vll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200"/>
              <a:t>Red Hat AI Quickstart: Implementing AI-Driven Product Recommendations and Semantic Search</a:t>
            </a:r>
            <a:endParaRPr sz="3200"/>
          </a:p>
        </p:txBody>
      </p:sp>
      <p:sp>
        <p:nvSpPr>
          <p:cNvPr id="82" name="Google Shape;8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Challenges and Solutions for Modern Recommender Systems</a:t>
            </a:r>
            <a:endParaRPr/>
          </a:p>
        </p:txBody>
      </p:sp>
      <p:pic>
        <p:nvPicPr>
          <p:cNvPr id="83" name="Google Shape;83;p15" title="RedHatLogo.png"/>
          <p:cNvPicPr preferRelativeResize="0"/>
          <p:nvPr/>
        </p:nvPicPr>
        <p:blipFill>
          <a:blip r:embed="rId3">
            <a:alphaModFix/>
          </a:blip>
          <a:stretch>
            <a:fillRect/>
          </a:stretch>
        </p:blipFill>
        <p:spPr>
          <a:xfrm>
            <a:off x="3637388" y="3504000"/>
            <a:ext cx="1869225" cy="1085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Embeddings - Current (Complex) Landscape</a:t>
            </a:r>
            <a:endParaRPr/>
          </a:p>
        </p:txBody>
      </p:sp>
      <p:sp>
        <p:nvSpPr>
          <p:cNvPr id="182" name="Google Shape;182;p24"/>
          <p:cNvSpPr txBox="1"/>
          <p:nvPr>
            <p:ph idx="1" type="body"/>
          </p:nvPr>
        </p:nvSpPr>
        <p:spPr>
          <a:xfrm>
            <a:off x="311700" y="1152475"/>
            <a:ext cx="4431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 sz="1090"/>
              <a:t>One problem</a:t>
            </a:r>
            <a:r>
              <a:rPr lang="en" sz="1090"/>
              <a:t>: Static emeddings don’t handle polysemy well.</a:t>
            </a:r>
            <a:endParaRPr sz="1090"/>
          </a:p>
          <a:p>
            <a:pPr indent="0" lvl="0" marL="0" rtl="0" algn="l">
              <a:lnSpc>
                <a:spcPct val="95000"/>
              </a:lnSpc>
              <a:spcBef>
                <a:spcPts val="1200"/>
              </a:spcBef>
              <a:spcAft>
                <a:spcPts val="0"/>
              </a:spcAft>
              <a:buSzPts val="605"/>
              <a:buNone/>
            </a:pPr>
            <a:r>
              <a:rPr lang="en" sz="1090"/>
              <a:t>“I had to crane my neck to see the crane perched on the crane.”</a:t>
            </a:r>
            <a:endParaRPr sz="1090"/>
          </a:p>
          <a:p>
            <a:pPr indent="0" lvl="0" marL="0" rtl="0" algn="l">
              <a:lnSpc>
                <a:spcPct val="95000"/>
              </a:lnSpc>
              <a:spcBef>
                <a:spcPts val="1200"/>
              </a:spcBef>
              <a:spcAft>
                <a:spcPts val="0"/>
              </a:spcAft>
              <a:buSzPts val="605"/>
              <a:buNone/>
            </a:pPr>
            <a:r>
              <a:rPr lang="en" sz="1090"/>
              <a:t>Their training regime was also focused on semantics vs. tasks (like information retrieval, summarization, etc. – which are more important for product recommenders).</a:t>
            </a:r>
            <a:endParaRPr sz="1090"/>
          </a:p>
          <a:p>
            <a:pPr indent="0" lvl="0" marL="0" rtl="0" algn="l">
              <a:lnSpc>
                <a:spcPct val="95000"/>
              </a:lnSpc>
              <a:spcBef>
                <a:spcPts val="1200"/>
              </a:spcBef>
              <a:spcAft>
                <a:spcPts val="0"/>
              </a:spcAft>
              <a:buSzPts val="605"/>
              <a:buNone/>
            </a:pPr>
            <a:r>
              <a:rPr lang="en" sz="1090"/>
              <a:t>The</a:t>
            </a:r>
            <a:r>
              <a:rPr b="1" lang="en" sz="1090"/>
              <a:t> BAAI/bge-small-en-v1.5</a:t>
            </a:r>
            <a:r>
              <a:rPr lang="en" sz="1090"/>
              <a:t> model used by the product recommender takes things to the next level.</a:t>
            </a:r>
            <a:endParaRPr sz="1090"/>
          </a:p>
          <a:p>
            <a:pPr indent="0" lvl="0" marL="0" rtl="0" algn="l">
              <a:lnSpc>
                <a:spcPct val="95000"/>
              </a:lnSpc>
              <a:spcBef>
                <a:spcPts val="1200"/>
              </a:spcBef>
              <a:spcAft>
                <a:spcPts val="0"/>
              </a:spcAft>
              <a:buSzPts val="605"/>
              <a:buNone/>
            </a:pPr>
            <a:r>
              <a:rPr b="1" lang="en" sz="1090"/>
              <a:t>Encoder-only LLM: </a:t>
            </a:r>
            <a:r>
              <a:rPr lang="en" sz="1090"/>
              <a:t>Instead of a static matrix, a transformer architecture is used to generate contextual embeddings which (given an input sequence) take a weighted sum of every token’s contribution to every other token’s meaning.</a:t>
            </a:r>
            <a:endParaRPr sz="1090"/>
          </a:p>
          <a:p>
            <a:pPr indent="0" lvl="0" marL="0" rtl="0" algn="l">
              <a:lnSpc>
                <a:spcPct val="95000"/>
              </a:lnSpc>
              <a:spcBef>
                <a:spcPts val="1200"/>
              </a:spcBef>
              <a:spcAft>
                <a:spcPts val="1200"/>
              </a:spcAft>
              <a:buSzPts val="605"/>
              <a:buNone/>
            </a:pPr>
            <a:r>
              <a:rPr b="1" lang="en" sz="1090"/>
              <a:t>Contrastive Learning</a:t>
            </a:r>
            <a:r>
              <a:rPr lang="en" sz="1090"/>
              <a:t> – These weights are learned using contrastive learning: A sophisticated pipeline of supervised positive/negative input pairs, including natural language inference examples (SNLI), question/answers (SQuAD). The model is trained to push embeddings for positive pairs closer and those for negative pairs further apart.</a:t>
            </a:r>
            <a:endParaRPr sz="1090"/>
          </a:p>
        </p:txBody>
      </p:sp>
      <p:sp>
        <p:nvSpPr>
          <p:cNvPr id="183" name="Google Shape;183;p24"/>
          <p:cNvSpPr txBox="1"/>
          <p:nvPr/>
        </p:nvSpPr>
        <p:spPr>
          <a:xfrm>
            <a:off x="5476338" y="1266100"/>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Input Text</a:t>
            </a:r>
            <a:endParaRPr sz="1800">
              <a:solidFill>
                <a:schemeClr val="dk2"/>
              </a:solidFill>
            </a:endParaRPr>
          </a:p>
        </p:txBody>
      </p:sp>
      <p:sp>
        <p:nvSpPr>
          <p:cNvPr id="184" name="Google Shape;184;p24"/>
          <p:cNvSpPr txBox="1"/>
          <p:nvPr/>
        </p:nvSpPr>
        <p:spPr>
          <a:xfrm>
            <a:off x="5476338" y="1719108"/>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Tokenization</a:t>
            </a:r>
            <a:endParaRPr sz="1800">
              <a:solidFill>
                <a:schemeClr val="dk2"/>
              </a:solidFill>
            </a:endParaRPr>
          </a:p>
        </p:txBody>
      </p:sp>
      <p:sp>
        <p:nvSpPr>
          <p:cNvPr id="185" name="Google Shape;185;p24"/>
          <p:cNvSpPr txBox="1"/>
          <p:nvPr/>
        </p:nvSpPr>
        <p:spPr>
          <a:xfrm>
            <a:off x="5476338" y="2172116"/>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Embedding</a:t>
            </a:r>
            <a:endParaRPr sz="1800">
              <a:solidFill>
                <a:schemeClr val="dk2"/>
              </a:solidFill>
            </a:endParaRPr>
          </a:p>
        </p:txBody>
      </p:sp>
      <p:sp>
        <p:nvSpPr>
          <p:cNvPr id="186" name="Google Shape;186;p24"/>
          <p:cNvSpPr txBox="1"/>
          <p:nvPr/>
        </p:nvSpPr>
        <p:spPr>
          <a:xfrm>
            <a:off x="5476338" y="2625124"/>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Multi-Head Self Attention</a:t>
            </a:r>
            <a:endParaRPr sz="1800">
              <a:solidFill>
                <a:schemeClr val="dk2"/>
              </a:solidFill>
            </a:endParaRPr>
          </a:p>
        </p:txBody>
      </p:sp>
      <p:sp>
        <p:nvSpPr>
          <p:cNvPr id="187" name="Google Shape;187;p24"/>
          <p:cNvSpPr txBox="1"/>
          <p:nvPr/>
        </p:nvSpPr>
        <p:spPr>
          <a:xfrm>
            <a:off x="5476338" y="3078132"/>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Residual Connections</a:t>
            </a:r>
            <a:endParaRPr sz="1800">
              <a:solidFill>
                <a:schemeClr val="dk2"/>
              </a:solidFill>
            </a:endParaRPr>
          </a:p>
        </p:txBody>
      </p:sp>
      <p:sp>
        <p:nvSpPr>
          <p:cNvPr id="188" name="Google Shape;188;p24"/>
          <p:cNvSpPr txBox="1"/>
          <p:nvPr/>
        </p:nvSpPr>
        <p:spPr>
          <a:xfrm>
            <a:off x="5476338" y="3531140"/>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Normalization</a:t>
            </a:r>
            <a:endParaRPr sz="1800">
              <a:solidFill>
                <a:schemeClr val="dk2"/>
              </a:solidFill>
            </a:endParaRPr>
          </a:p>
        </p:txBody>
      </p:sp>
      <p:sp>
        <p:nvSpPr>
          <p:cNvPr id="189" name="Google Shape;189;p24"/>
          <p:cNvSpPr txBox="1"/>
          <p:nvPr/>
        </p:nvSpPr>
        <p:spPr>
          <a:xfrm>
            <a:off x="5476338" y="3984148"/>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Feed-Forward Network</a:t>
            </a:r>
            <a:endParaRPr sz="1800">
              <a:solidFill>
                <a:schemeClr val="dk2"/>
              </a:solidFill>
            </a:endParaRPr>
          </a:p>
        </p:txBody>
      </p:sp>
      <p:sp>
        <p:nvSpPr>
          <p:cNvPr id="190" name="Google Shape;190;p24"/>
          <p:cNvSpPr txBox="1"/>
          <p:nvPr/>
        </p:nvSpPr>
        <p:spPr>
          <a:xfrm>
            <a:off x="5476338" y="4437156"/>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Output Layer</a:t>
            </a:r>
            <a:endParaRPr sz="1800">
              <a:solidFill>
                <a:schemeClr val="dk2"/>
              </a:solidFill>
            </a:endParaRPr>
          </a:p>
        </p:txBody>
      </p:sp>
      <p:sp>
        <p:nvSpPr>
          <p:cNvPr id="191" name="Google Shape;191;p24"/>
          <p:cNvSpPr/>
          <p:nvPr/>
        </p:nvSpPr>
        <p:spPr>
          <a:xfrm>
            <a:off x="4915275" y="1230325"/>
            <a:ext cx="389100" cy="3589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solidFill>
                  <a:schemeClr val="dk2"/>
                </a:solidFill>
              </a:rPr>
              <a:t>BAAI/bge-small-en-v1.5 - Is It Right For Your Specific Case?</a:t>
            </a:r>
            <a:endParaRPr/>
          </a:p>
        </p:txBody>
      </p:sp>
      <p:sp>
        <p:nvSpPr>
          <p:cNvPr id="197" name="Google Shape;197;p25"/>
          <p:cNvSpPr txBox="1"/>
          <p:nvPr/>
        </p:nvSpPr>
        <p:spPr>
          <a:xfrm>
            <a:off x="395650" y="1721623"/>
            <a:ext cx="8361000" cy="312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 Dimension</a:t>
            </a:r>
            <a:r>
              <a:rPr lang="en">
                <a:solidFill>
                  <a:schemeClr val="dk2"/>
                </a:solidFill>
              </a:rPr>
              <a:t>: 384 (relatively low)</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Minimizes storage, speeds vector comparisons (especially with Approximate Nearest Neighbor)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Not good for capturing fine shades of meaning or representing large documents.</a:t>
            </a:r>
            <a:endParaRPr>
              <a:solidFill>
                <a:schemeClr val="dk2"/>
              </a:solidFill>
            </a:endParaRPr>
          </a:p>
          <a:p>
            <a:pPr indent="0" lvl="0" marL="0" rtl="0" algn="l">
              <a:spcBef>
                <a:spcPts val="0"/>
              </a:spcBef>
              <a:spcAft>
                <a:spcPts val="0"/>
              </a:spcAft>
              <a:buNone/>
            </a:pPr>
            <a:r>
              <a:rPr b="1" lang="en">
                <a:solidFill>
                  <a:schemeClr val="dk2"/>
                </a:solidFill>
              </a:rPr>
              <a:t>Max Input Tokens</a:t>
            </a:r>
            <a:r>
              <a:rPr lang="en">
                <a:solidFill>
                  <a:schemeClr val="dk2"/>
                </a:solidFill>
              </a:rPr>
              <a:t>: 512 (relatively small, will have issues with large inputs)</a:t>
            </a:r>
            <a:endParaRPr>
              <a:solidFill>
                <a:schemeClr val="dk2"/>
              </a:solidFill>
            </a:endParaRPr>
          </a:p>
          <a:p>
            <a:pPr indent="0" lvl="0" marL="0" rtl="0" algn="l">
              <a:spcBef>
                <a:spcPts val="0"/>
              </a:spcBef>
              <a:spcAft>
                <a:spcPts val="0"/>
              </a:spcAft>
              <a:buNone/>
            </a:pPr>
            <a:r>
              <a:rPr b="1" lang="en">
                <a:solidFill>
                  <a:schemeClr val="dk2"/>
                </a:solidFill>
              </a:rPr>
              <a:t>Embedding Quality</a:t>
            </a:r>
            <a:r>
              <a:rPr lang="en">
                <a:solidFill>
                  <a:schemeClr val="dk2"/>
                </a:solidFill>
              </a:rPr>
              <a:t>: 62.17 Average MTEB across multiple tasks/datasets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This is a strong score for a general embedding model</a:t>
            </a:r>
            <a:endParaRPr>
              <a:solidFill>
                <a:schemeClr val="dk2"/>
              </a:solidFill>
            </a:endParaRPr>
          </a:p>
          <a:p>
            <a:pPr indent="0" lvl="0" marL="0" rtl="0" algn="l">
              <a:spcBef>
                <a:spcPts val="0"/>
              </a:spcBef>
              <a:spcAft>
                <a:spcPts val="0"/>
              </a:spcAft>
              <a:buNone/>
            </a:pPr>
            <a:r>
              <a:rPr b="1" lang="en">
                <a:solidFill>
                  <a:schemeClr val="dk2"/>
                </a:solidFill>
              </a:rPr>
              <a:t>Multi-lingual</a:t>
            </a:r>
            <a:r>
              <a:rPr lang="en">
                <a:solidFill>
                  <a:schemeClr val="dk2"/>
                </a:solidFill>
              </a:rPr>
              <a:t>: No (use BGE-M3 instead)</a:t>
            </a:r>
            <a:endParaRPr>
              <a:solidFill>
                <a:schemeClr val="dk2"/>
              </a:solidFill>
            </a:endParaRPr>
          </a:p>
          <a:p>
            <a:pPr indent="0" lvl="0" marL="0" rtl="0" algn="l">
              <a:spcBef>
                <a:spcPts val="0"/>
              </a:spcBef>
              <a:spcAft>
                <a:spcPts val="0"/>
              </a:spcAft>
              <a:buNone/>
            </a:pPr>
            <a:r>
              <a:rPr b="1" lang="en">
                <a:solidFill>
                  <a:schemeClr val="dk2"/>
                </a:solidFill>
              </a:rPr>
              <a:t>Multimodal</a:t>
            </a:r>
            <a:r>
              <a:rPr lang="en">
                <a:solidFill>
                  <a:schemeClr val="dk2"/>
                </a:solidFill>
              </a:rPr>
              <a:t>: No (text only)</a:t>
            </a:r>
            <a:endParaRPr>
              <a:solidFill>
                <a:schemeClr val="dk2"/>
              </a:solidFill>
            </a:endParaRPr>
          </a:p>
          <a:p>
            <a:pPr indent="0" lvl="0" marL="0" rtl="0" algn="l">
              <a:spcBef>
                <a:spcPts val="0"/>
              </a:spcBef>
              <a:spcAft>
                <a:spcPts val="0"/>
              </a:spcAft>
              <a:buNone/>
            </a:pPr>
            <a:r>
              <a:rPr b="1" lang="en">
                <a:solidFill>
                  <a:schemeClr val="dk2"/>
                </a:solidFill>
              </a:rPr>
              <a:t>Domain Specific</a:t>
            </a:r>
            <a:r>
              <a:rPr lang="en">
                <a:solidFill>
                  <a:schemeClr val="dk2"/>
                </a:solidFill>
              </a:rPr>
              <a:t>: No (fine-tune using FlagEmbedding </a:t>
            </a:r>
            <a:r>
              <a:rPr lang="en">
                <a:solidFill>
                  <a:schemeClr val="dk2"/>
                </a:solidFill>
              </a:rPr>
              <a:t>toolkit to handle jargon better</a:t>
            </a:r>
            <a:r>
              <a:rPr lang="en">
                <a:solidFill>
                  <a:schemeClr val="dk2"/>
                </a:solidFill>
              </a:rPr>
              <a:t> (https://github.com/FlagOpen/FlagEmbedding/tree/master) </a:t>
            </a:r>
            <a:endParaRPr>
              <a:solidFill>
                <a:schemeClr val="dk2"/>
              </a:solidFill>
            </a:endParaRPr>
          </a:p>
          <a:p>
            <a:pPr indent="0" lvl="0" marL="0" rtl="0" algn="l">
              <a:spcBef>
                <a:spcPts val="0"/>
              </a:spcBef>
              <a:spcAft>
                <a:spcPts val="0"/>
              </a:spcAft>
              <a:buNone/>
            </a:pPr>
            <a:r>
              <a:rPr b="1" lang="en">
                <a:solidFill>
                  <a:schemeClr val="dk2"/>
                </a:solidFill>
              </a:rPr>
              <a:t>Purpose</a:t>
            </a:r>
            <a:r>
              <a:rPr lang="en">
                <a:solidFill>
                  <a:schemeClr val="dk2"/>
                </a:solidFill>
              </a:rPr>
              <a:t>: Tailored for </a:t>
            </a:r>
            <a:r>
              <a:rPr lang="en">
                <a:solidFill>
                  <a:schemeClr val="dk2"/>
                </a:solidFill>
              </a:rPr>
              <a:t>asymmetric</a:t>
            </a:r>
            <a:r>
              <a:rPr lang="en">
                <a:solidFill>
                  <a:schemeClr val="dk2"/>
                </a:solidFill>
              </a:rPr>
              <a:t>, information retrieval tasks (short query to long results) versus tasks that require strict semantic similarity. </a:t>
            </a:r>
            <a:endParaRPr>
              <a:solidFill>
                <a:schemeClr val="dk2"/>
              </a:solidFill>
            </a:endParaRPr>
          </a:p>
          <a:p>
            <a:pPr indent="0" lvl="0" marL="0" rtl="0" algn="l">
              <a:spcBef>
                <a:spcPts val="0"/>
              </a:spcBef>
              <a:spcAft>
                <a:spcPts val="0"/>
              </a:spcAft>
              <a:buNone/>
            </a:pPr>
            <a:r>
              <a:rPr b="1" lang="en">
                <a:solidFill>
                  <a:schemeClr val="dk2"/>
                </a:solidFill>
              </a:rPr>
              <a:t>Speed</a:t>
            </a:r>
            <a:r>
              <a:rPr lang="en">
                <a:solidFill>
                  <a:schemeClr val="dk2"/>
                </a:solidFill>
              </a:rPr>
              <a:t>: Tokens Per Second (TPS)/Latency (unknown/check with your hardware)</a:t>
            </a:r>
            <a:endParaRPr>
              <a:solidFill>
                <a:schemeClr val="dk2"/>
              </a:solidFill>
            </a:endParaRPr>
          </a:p>
          <a:p>
            <a:pPr indent="0" lvl="0" marL="0" rtl="0" algn="l">
              <a:spcBef>
                <a:spcPts val="0"/>
              </a:spcBef>
              <a:spcAft>
                <a:spcPts val="0"/>
              </a:spcAft>
              <a:buNone/>
            </a:pPr>
            <a:r>
              <a:rPr b="1" lang="en">
                <a:solidFill>
                  <a:schemeClr val="dk2"/>
                </a:solidFill>
              </a:rPr>
              <a:t>Compliance Issues</a:t>
            </a:r>
            <a:r>
              <a:rPr lang="en">
                <a:solidFill>
                  <a:schemeClr val="dk2"/>
                </a:solidFill>
              </a:rPr>
              <a:t>: May not be right for US security applications (model’s origin is China)</a:t>
            </a:r>
            <a:endParaRPr>
              <a:solidFill>
                <a:schemeClr val="dk2"/>
              </a:solidFill>
            </a:endParaRPr>
          </a:p>
        </p:txBody>
      </p:sp>
      <p:sp>
        <p:nvSpPr>
          <p:cNvPr id="198" name="Google Shape;198;p25"/>
          <p:cNvSpPr txBox="1"/>
          <p:nvPr/>
        </p:nvSpPr>
        <p:spPr>
          <a:xfrm>
            <a:off x="303342" y="995725"/>
            <a:ext cx="8038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rPr>
              <a:t>Consider these factors when choosing an embedding model.</a:t>
            </a:r>
            <a:endParaRPr i="1" sz="16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dk2"/>
                </a:solidFill>
              </a:rPr>
              <a:t>Image Embeddings - openai/clip-vit-base-patch32</a:t>
            </a:r>
            <a:endParaRPr b="1" sz="1800">
              <a:solidFill>
                <a:schemeClr val="dk2"/>
              </a:solidFill>
            </a:endParaRPr>
          </a:p>
        </p:txBody>
      </p:sp>
      <p:sp>
        <p:nvSpPr>
          <p:cNvPr id="204" name="Google Shape;204;p26"/>
          <p:cNvSpPr txBox="1"/>
          <p:nvPr/>
        </p:nvSpPr>
        <p:spPr>
          <a:xfrm>
            <a:off x="395650" y="1721625"/>
            <a:ext cx="4704300" cy="312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Here again we see an evolution in technology from traditional Convolutional Neural Networks (CNNs) to transformers for learning image features and embedding representations.</a:t>
            </a:r>
            <a:endParaRPr>
              <a:solidFill>
                <a:schemeClr val="dk2"/>
              </a:solidFill>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This model is a standard dual encoder (or two-tower model) that uses two transformers:</a:t>
            </a:r>
            <a:endParaRPr>
              <a:solidFill>
                <a:schemeClr val="dk2"/>
              </a:solidFill>
            </a:endParaRPr>
          </a:p>
          <a:p>
            <a:pPr indent="0" lvl="0" marL="457200" rtl="0" algn="l">
              <a:spcBef>
                <a:spcPts val="0"/>
              </a:spcBef>
              <a:spcAft>
                <a:spcPts val="0"/>
              </a:spcAft>
              <a:buNone/>
            </a:pPr>
            <a:r>
              <a:rPr lang="en">
                <a:solidFill>
                  <a:schemeClr val="dk2"/>
                </a:solidFill>
              </a:rPr>
              <a:t>One to process text inputs and the other images, creating two vector outputs.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Contrastive training: For known similar items (an image of a remote control and the text ‘remote control’), backpropagation is used to update the weights of each tower so they project vectors closer in n-dimensional space.</a:t>
            </a:r>
            <a:endParaRPr>
              <a:solidFill>
                <a:schemeClr val="dk2"/>
              </a:solidFill>
            </a:endParaRPr>
          </a:p>
        </p:txBody>
      </p:sp>
      <p:sp>
        <p:nvSpPr>
          <p:cNvPr id="205" name="Google Shape;205;p26"/>
          <p:cNvSpPr txBox="1"/>
          <p:nvPr/>
        </p:nvSpPr>
        <p:spPr>
          <a:xfrm>
            <a:off x="303342" y="995725"/>
            <a:ext cx="8038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Product Recommender uses a separate embedding model for images</a:t>
            </a:r>
            <a:endParaRPr sz="1600">
              <a:solidFill>
                <a:schemeClr val="dk2"/>
              </a:solidFill>
            </a:endParaRPr>
          </a:p>
        </p:txBody>
      </p:sp>
      <p:pic>
        <p:nvPicPr>
          <p:cNvPr id="206" name="Google Shape;206;p26"/>
          <p:cNvPicPr preferRelativeResize="0"/>
          <p:nvPr/>
        </p:nvPicPr>
        <p:blipFill>
          <a:blip r:embed="rId3">
            <a:alphaModFix/>
          </a:blip>
          <a:stretch>
            <a:fillRect/>
          </a:stretch>
        </p:blipFill>
        <p:spPr>
          <a:xfrm>
            <a:off x="5252350" y="1623025"/>
            <a:ext cx="3716275" cy="2503950"/>
          </a:xfrm>
          <a:prstGeom prst="rect">
            <a:avLst/>
          </a:prstGeom>
          <a:noFill/>
          <a:ln>
            <a:noFill/>
          </a:ln>
        </p:spPr>
      </p:pic>
      <p:sp>
        <p:nvSpPr>
          <p:cNvPr id="207" name="Google Shape;207;p26"/>
          <p:cNvSpPr txBox="1"/>
          <p:nvPr/>
        </p:nvSpPr>
        <p:spPr>
          <a:xfrm>
            <a:off x="5411888" y="4279375"/>
            <a:ext cx="339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Learning Transferable Visual Models From Natural Language Supervision (Radford et. al. 2021)</a:t>
            </a:r>
            <a:endParaRPr sz="11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dk2"/>
                </a:solidFill>
              </a:rPr>
              <a:t>openai</a:t>
            </a:r>
            <a:r>
              <a:rPr b="1" lang="en" sz="1800">
                <a:solidFill>
                  <a:schemeClr val="dk2"/>
                </a:solidFill>
              </a:rPr>
              <a:t>/clip-vit-base-patch32 - Is It Right For Your Specific Case?</a:t>
            </a:r>
            <a:endParaRPr/>
          </a:p>
        </p:txBody>
      </p:sp>
      <p:sp>
        <p:nvSpPr>
          <p:cNvPr id="213" name="Google Shape;213;p27"/>
          <p:cNvSpPr txBox="1"/>
          <p:nvPr/>
        </p:nvSpPr>
        <p:spPr>
          <a:xfrm>
            <a:off x="395650" y="1721623"/>
            <a:ext cx="8361000" cy="312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 Dimension</a:t>
            </a:r>
            <a:r>
              <a:rPr lang="en">
                <a:solidFill>
                  <a:schemeClr val="dk2"/>
                </a:solidFill>
              </a:rPr>
              <a:t>: 512</a:t>
            </a:r>
            <a:endParaRPr>
              <a:solidFill>
                <a:schemeClr val="dk2"/>
              </a:solidFill>
            </a:endParaRPr>
          </a:p>
          <a:p>
            <a:pPr indent="0" lvl="0" marL="0" rtl="0" algn="l">
              <a:spcBef>
                <a:spcPts val="0"/>
              </a:spcBef>
              <a:spcAft>
                <a:spcPts val="0"/>
              </a:spcAft>
              <a:buNone/>
            </a:pPr>
            <a:r>
              <a:rPr b="1" lang="en">
                <a:solidFill>
                  <a:schemeClr val="dk2"/>
                </a:solidFill>
              </a:rPr>
              <a:t>Max Input Tokens</a:t>
            </a:r>
            <a:r>
              <a:rPr lang="en">
                <a:solidFill>
                  <a:schemeClr val="dk2"/>
                </a:solidFill>
              </a:rPr>
              <a:t>: 76 (image descriptions must be brief)</a:t>
            </a:r>
            <a:endParaRPr>
              <a:solidFill>
                <a:schemeClr val="dk2"/>
              </a:solidFill>
            </a:endParaRPr>
          </a:p>
          <a:p>
            <a:pPr indent="0" lvl="0" marL="0" rtl="0" algn="l">
              <a:spcBef>
                <a:spcPts val="0"/>
              </a:spcBef>
              <a:spcAft>
                <a:spcPts val="0"/>
              </a:spcAft>
              <a:buNone/>
            </a:pPr>
            <a:r>
              <a:rPr b="1" lang="en">
                <a:solidFill>
                  <a:schemeClr val="dk2"/>
                </a:solidFill>
              </a:rPr>
              <a:t>Expected Image Resolution</a:t>
            </a:r>
            <a:r>
              <a:rPr lang="en">
                <a:solidFill>
                  <a:schemeClr val="dk2"/>
                </a:solidFill>
              </a:rPr>
              <a:t>: 224 x 224</a:t>
            </a:r>
            <a:endParaRPr>
              <a:solidFill>
                <a:schemeClr val="dk2"/>
              </a:solidFill>
            </a:endParaRPr>
          </a:p>
          <a:p>
            <a:pPr indent="0" lvl="0" marL="0" rtl="0" algn="l">
              <a:spcBef>
                <a:spcPts val="0"/>
              </a:spcBef>
              <a:spcAft>
                <a:spcPts val="0"/>
              </a:spcAft>
              <a:buNone/>
            </a:pPr>
            <a:r>
              <a:rPr b="1" lang="en">
                <a:solidFill>
                  <a:schemeClr val="dk2"/>
                </a:solidFill>
              </a:rPr>
              <a:t>Embedding Quality</a:t>
            </a:r>
            <a:r>
              <a:rPr lang="en">
                <a:solidFill>
                  <a:schemeClr val="dk2"/>
                </a:solidFill>
              </a:rPr>
              <a:t>: Multiple benchmarks (see Huggingface)</a:t>
            </a:r>
            <a:endParaRPr>
              <a:solidFill>
                <a:schemeClr val="dk2"/>
              </a:solidFill>
            </a:endParaRPr>
          </a:p>
          <a:p>
            <a:pPr indent="0" lvl="0" marL="0" rtl="0" algn="l">
              <a:spcBef>
                <a:spcPts val="0"/>
              </a:spcBef>
              <a:spcAft>
                <a:spcPts val="0"/>
              </a:spcAft>
              <a:buNone/>
            </a:pPr>
            <a:r>
              <a:rPr b="1" lang="en">
                <a:solidFill>
                  <a:schemeClr val="dk2"/>
                </a:solidFill>
              </a:rPr>
              <a:t>Multi-lingual</a:t>
            </a:r>
            <a:r>
              <a:rPr lang="en">
                <a:solidFill>
                  <a:schemeClr val="dk2"/>
                </a:solidFill>
              </a:rPr>
              <a:t>: No</a:t>
            </a:r>
            <a:endParaRPr>
              <a:solidFill>
                <a:schemeClr val="dk2"/>
              </a:solidFill>
            </a:endParaRPr>
          </a:p>
          <a:p>
            <a:pPr indent="0" lvl="0" marL="0" rtl="0" algn="l">
              <a:spcBef>
                <a:spcPts val="0"/>
              </a:spcBef>
              <a:spcAft>
                <a:spcPts val="0"/>
              </a:spcAft>
              <a:buNone/>
            </a:pPr>
            <a:r>
              <a:rPr b="1" lang="en">
                <a:solidFill>
                  <a:schemeClr val="dk2"/>
                </a:solidFill>
              </a:rPr>
              <a:t>Multimodal</a:t>
            </a:r>
            <a:r>
              <a:rPr lang="en">
                <a:solidFill>
                  <a:schemeClr val="dk2"/>
                </a:solidFill>
              </a:rPr>
              <a:t>: Yes (text and image)</a:t>
            </a:r>
            <a:endParaRPr>
              <a:solidFill>
                <a:schemeClr val="dk2"/>
              </a:solidFill>
            </a:endParaRPr>
          </a:p>
          <a:p>
            <a:pPr indent="0" lvl="0" marL="0" rtl="0" algn="l">
              <a:spcBef>
                <a:spcPts val="0"/>
              </a:spcBef>
              <a:spcAft>
                <a:spcPts val="0"/>
              </a:spcAft>
              <a:buNone/>
            </a:pPr>
            <a:r>
              <a:rPr b="1" lang="en">
                <a:solidFill>
                  <a:schemeClr val="dk2"/>
                </a:solidFill>
              </a:rPr>
              <a:t>Domain Specific</a:t>
            </a:r>
            <a:r>
              <a:rPr lang="en">
                <a:solidFill>
                  <a:schemeClr val="dk2"/>
                </a:solidFill>
              </a:rPr>
              <a:t>: No </a:t>
            </a:r>
            <a:endParaRPr>
              <a:solidFill>
                <a:schemeClr val="dk2"/>
              </a:solidFill>
            </a:endParaRPr>
          </a:p>
          <a:p>
            <a:pPr indent="0" lvl="0" marL="0" rtl="0" algn="l">
              <a:spcBef>
                <a:spcPts val="0"/>
              </a:spcBef>
              <a:spcAft>
                <a:spcPts val="0"/>
              </a:spcAft>
              <a:buNone/>
            </a:pPr>
            <a:r>
              <a:rPr b="1" lang="en">
                <a:solidFill>
                  <a:schemeClr val="dk2"/>
                </a:solidFill>
              </a:rPr>
              <a:t>Purpose</a:t>
            </a:r>
            <a:r>
              <a:rPr lang="en">
                <a:solidFill>
                  <a:schemeClr val="dk2"/>
                </a:solidFill>
              </a:rPr>
              <a:t>: Tailored for image-to-image, text-to-image, and image-to-text tasks </a:t>
            </a:r>
            <a:endParaRPr>
              <a:solidFill>
                <a:schemeClr val="dk2"/>
              </a:solidFill>
            </a:endParaRPr>
          </a:p>
          <a:p>
            <a:pPr indent="0" lvl="0" marL="0" rtl="0" algn="l">
              <a:spcBef>
                <a:spcPts val="0"/>
              </a:spcBef>
              <a:spcAft>
                <a:spcPts val="0"/>
              </a:spcAft>
              <a:buNone/>
            </a:pPr>
            <a:r>
              <a:rPr b="1" lang="en">
                <a:solidFill>
                  <a:schemeClr val="dk2"/>
                </a:solidFill>
              </a:rPr>
              <a:t>Speed</a:t>
            </a:r>
            <a:r>
              <a:rPr lang="en">
                <a:solidFill>
                  <a:schemeClr val="dk2"/>
                </a:solidFill>
              </a:rPr>
              <a:t>: ?</a:t>
            </a:r>
            <a:endParaRPr>
              <a:solidFill>
                <a:schemeClr val="dk2"/>
              </a:solidFill>
            </a:endParaRPr>
          </a:p>
          <a:p>
            <a:pPr indent="0" lvl="0" marL="0" rtl="0" algn="l">
              <a:spcBef>
                <a:spcPts val="0"/>
              </a:spcBef>
              <a:spcAft>
                <a:spcPts val="0"/>
              </a:spcAft>
              <a:buNone/>
            </a:pPr>
            <a:r>
              <a:rPr b="1" lang="en">
                <a:solidFill>
                  <a:schemeClr val="dk2"/>
                </a:solidFill>
              </a:rPr>
              <a:t>Compliance Issues</a:t>
            </a:r>
            <a:r>
              <a:rPr lang="en">
                <a:solidFill>
                  <a:schemeClr val="dk2"/>
                </a:solidFill>
              </a:rPr>
              <a:t>: This is a </a:t>
            </a:r>
            <a:r>
              <a:rPr b="1" lang="en">
                <a:solidFill>
                  <a:schemeClr val="dk2"/>
                </a:solidFill>
              </a:rPr>
              <a:t>research-only model </a:t>
            </a:r>
            <a:r>
              <a:rPr lang="en">
                <a:solidFill>
                  <a:schemeClr val="dk2"/>
                </a:solidFill>
              </a:rPr>
              <a:t>with known bias and fairness issues (see paper)</a:t>
            </a:r>
            <a:endParaRPr>
              <a:solidFill>
                <a:schemeClr val="dk2"/>
              </a:solidFill>
            </a:endParaRPr>
          </a:p>
        </p:txBody>
      </p:sp>
      <p:sp>
        <p:nvSpPr>
          <p:cNvPr id="214" name="Google Shape;214;p27"/>
          <p:cNvSpPr txBox="1"/>
          <p:nvPr/>
        </p:nvSpPr>
        <p:spPr>
          <a:xfrm>
            <a:off x="303342" y="995725"/>
            <a:ext cx="8038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rPr>
              <a:t>Consider these various factors when choosing an embedding model.</a:t>
            </a:r>
            <a:endParaRPr i="1" sz="16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dk2"/>
                </a:solidFill>
              </a:rPr>
              <a:t>How Product Recommender Uses Embeddings</a:t>
            </a:r>
            <a:endParaRPr/>
          </a:p>
        </p:txBody>
      </p:sp>
      <p:sp>
        <p:nvSpPr>
          <p:cNvPr id="220" name="Google Shape;220;p28"/>
          <p:cNvSpPr txBox="1"/>
          <p:nvPr/>
        </p:nvSpPr>
        <p:spPr>
          <a:xfrm>
            <a:off x="303350" y="995725"/>
            <a:ext cx="4977300" cy="3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Product Recommender uses text and image embeddings to support hybrid semantic search.</a:t>
            </a:r>
            <a:endParaRPr>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a:solidFill>
                  <a:schemeClr val="dk2"/>
                </a:solidFill>
              </a:rPr>
              <a:t>The models are used to generate embeddings for the  product catalog and stored in FEAST (a </a:t>
            </a:r>
            <a:r>
              <a:rPr lang="en">
                <a:solidFill>
                  <a:schemeClr val="dk2"/>
                </a:solidFill>
              </a:rPr>
              <a:t>feature</a:t>
            </a:r>
            <a:r>
              <a:rPr lang="en">
                <a:solidFill>
                  <a:schemeClr val="dk2"/>
                </a:solidFill>
              </a:rPr>
              <a:t> store which we’ll discuss later). At runtime, queries are converted into embeddings using the same models and passed to FEAST to return similar products based on the cosine similarity of their embeddings.</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b="1" lang="en">
                <a:solidFill>
                  <a:schemeClr val="dk2"/>
                </a:solidFill>
              </a:rPr>
              <a:t>Hybrid Search</a:t>
            </a:r>
            <a:endParaRPr b="1">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Employed to combine symbolic (SQL/regex) and semantic techniques.  Addresses the sometimes counterintuitive results that occur with semantic search (where items with hard text matches are ranked lower than those with semantic matches).</a:t>
            </a:r>
            <a:endParaRPr>
              <a:solidFill>
                <a:schemeClr val="dk2"/>
              </a:solidFill>
            </a:endParaRPr>
          </a:p>
        </p:txBody>
      </p:sp>
      <p:pic>
        <p:nvPicPr>
          <p:cNvPr id="221" name="Google Shape;221;p28"/>
          <p:cNvPicPr preferRelativeResize="0"/>
          <p:nvPr/>
        </p:nvPicPr>
        <p:blipFill>
          <a:blip r:embed="rId3">
            <a:alphaModFix/>
          </a:blip>
          <a:stretch>
            <a:fillRect/>
          </a:stretch>
        </p:blipFill>
        <p:spPr>
          <a:xfrm>
            <a:off x="5710283" y="970007"/>
            <a:ext cx="2887925" cy="3614474"/>
          </a:xfrm>
          <a:prstGeom prst="rect">
            <a:avLst/>
          </a:prstGeom>
          <a:noFill/>
          <a:ln>
            <a:noFill/>
          </a:ln>
        </p:spPr>
      </p:pic>
      <p:sp>
        <p:nvSpPr>
          <p:cNvPr id="222" name="Google Shape;222;p28"/>
          <p:cNvSpPr txBox="1"/>
          <p:nvPr/>
        </p:nvSpPr>
        <p:spPr>
          <a:xfrm>
            <a:off x="5904700" y="4656925"/>
            <a:ext cx="302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Product Search Screen</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2"/>
                </a:solidFill>
              </a:rPr>
              <a:t>So Where do the Recommendations Come In?</a:t>
            </a:r>
            <a:endParaRPr sz="3000"/>
          </a:p>
        </p:txBody>
      </p:sp>
      <p:sp>
        <p:nvSpPr>
          <p:cNvPr id="228" name="Google Shape;228;p29"/>
          <p:cNvSpPr txBox="1"/>
          <p:nvPr/>
        </p:nvSpPr>
        <p:spPr>
          <a:xfrm>
            <a:off x="303350" y="995725"/>
            <a:ext cx="8157600" cy="3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Product and user embeddings are great, but unless a model is somehow jointly trained to create a common embedding space, the two entities can’t be compared semantically and the system can’t make recommendations.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Fortunately, we’ve already covered the basic concepts to understand a solution to this problem:</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Dual Encoders (Two-Tower Model)</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Contrastive Training (Using our Heuristic Magnitude Loss Function)</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Similar to the </a:t>
            </a:r>
            <a:r>
              <a:rPr b="1" lang="en" sz="1800">
                <a:solidFill>
                  <a:schemeClr val="dk2"/>
                </a:solidFill>
              </a:rPr>
              <a:t>openai/clip-vit-base-patch32</a:t>
            </a:r>
            <a:r>
              <a:rPr lang="en" sz="1600">
                <a:solidFill>
                  <a:schemeClr val="dk2"/>
                </a:solidFill>
              </a:rPr>
              <a:t> model, the Product Recommender creates a custom dual encoder to ensure the vectors for products and users are pushed closer if they have low magnitude scores. Given a user, we can now return nearby items as recommendations.</a:t>
            </a:r>
            <a:endParaRPr sz="16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Kubeflow - ML Training Pipeline</a:t>
            </a:r>
            <a:endParaRPr sz="2320"/>
          </a:p>
        </p:txBody>
      </p:sp>
      <p:sp>
        <p:nvSpPr>
          <p:cNvPr id="234" name="Google Shape;234;p30"/>
          <p:cNvSpPr txBox="1"/>
          <p:nvPr>
            <p:ph idx="1" type="body"/>
          </p:nvPr>
        </p:nvSpPr>
        <p:spPr>
          <a:xfrm>
            <a:off x="311700" y="1152475"/>
            <a:ext cx="4060200" cy="176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The Product Recommender leverages OpenShift’s integrated Kubeflow Pipeline (KFP) SDK to orchestrate training for its Two-Tower Recommendation Engine.</a:t>
            </a:r>
            <a:endParaRPr sz="1700"/>
          </a:p>
        </p:txBody>
      </p:sp>
      <p:sp>
        <p:nvSpPr>
          <p:cNvPr id="235" name="Google Shape;235;p30"/>
          <p:cNvSpPr txBox="1"/>
          <p:nvPr/>
        </p:nvSpPr>
        <p:spPr>
          <a:xfrm>
            <a:off x="5074925" y="1311600"/>
            <a:ext cx="3523200" cy="36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Load data from FEAST</a:t>
            </a:r>
            <a:endParaRPr sz="1500">
              <a:solidFill>
                <a:schemeClr val="dk2"/>
              </a:solidFill>
            </a:endParaRPr>
          </a:p>
        </p:txBody>
      </p:sp>
      <p:sp>
        <p:nvSpPr>
          <p:cNvPr id="236" name="Google Shape;236;p30"/>
          <p:cNvSpPr txBox="1"/>
          <p:nvPr/>
        </p:nvSpPr>
        <p:spPr>
          <a:xfrm>
            <a:off x="5074925" y="1727630"/>
            <a:ext cx="3523200" cy="3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Train Two-Tower Model</a:t>
            </a:r>
            <a:endParaRPr sz="1500">
              <a:solidFill>
                <a:schemeClr val="dk2"/>
              </a:solidFill>
            </a:endParaRPr>
          </a:p>
        </p:txBody>
      </p:sp>
      <p:sp>
        <p:nvSpPr>
          <p:cNvPr id="237" name="Google Shape;237;p30"/>
          <p:cNvSpPr txBox="1"/>
          <p:nvPr/>
        </p:nvSpPr>
        <p:spPr>
          <a:xfrm>
            <a:off x="5074925" y="2126534"/>
            <a:ext cx="3523200" cy="3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Push recommendations to FEAST</a:t>
            </a:r>
            <a:endParaRPr sz="1500">
              <a:solidFill>
                <a:schemeClr val="dk2"/>
              </a:solidFill>
            </a:endParaRPr>
          </a:p>
        </p:txBody>
      </p:sp>
      <p:sp>
        <p:nvSpPr>
          <p:cNvPr id="238" name="Google Shape;238;p30"/>
          <p:cNvSpPr/>
          <p:nvPr/>
        </p:nvSpPr>
        <p:spPr>
          <a:xfrm>
            <a:off x="4572000" y="1311600"/>
            <a:ext cx="389100" cy="1164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30"/>
          <p:cNvSpPr txBox="1"/>
          <p:nvPr/>
        </p:nvSpPr>
        <p:spPr>
          <a:xfrm>
            <a:off x="445775" y="3008950"/>
            <a:ext cx="8152500" cy="176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2"/>
                </a:solidFill>
              </a:rPr>
              <a:t>Benefits</a:t>
            </a:r>
            <a:endParaRPr b="1" sz="1500">
              <a:solidFill>
                <a:schemeClr val="dk2"/>
              </a:solidFill>
            </a:endParaRPr>
          </a:p>
          <a:p>
            <a:pPr indent="-323850" lvl="0" marL="457200" rtl="0" algn="l">
              <a:lnSpc>
                <a:spcPct val="115000"/>
              </a:lnSpc>
              <a:spcBef>
                <a:spcPts val="1200"/>
              </a:spcBef>
              <a:spcAft>
                <a:spcPts val="0"/>
              </a:spcAft>
              <a:buClr>
                <a:schemeClr val="dk2"/>
              </a:buClr>
              <a:buSzPts val="1500"/>
              <a:buChar char="●"/>
            </a:pPr>
            <a:r>
              <a:rPr lang="en" sz="1500">
                <a:solidFill>
                  <a:schemeClr val="dk2"/>
                </a:solidFill>
              </a:rPr>
              <a:t>Python decorators are used to containerize Python functions that implement each pipeline stage. Containerization helps distribute work efficiently across pods.</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KFP manages shared data across pipeline stages using injected input/output function arguments and MinIO object storage.</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The OpenShift AI Dashboard makes it easy to work with this data and other artifacts.</a:t>
            </a:r>
            <a:endParaRPr sz="15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Kubeflow - ML Training Pipeline</a:t>
            </a:r>
            <a:endParaRPr/>
          </a:p>
        </p:txBody>
      </p:sp>
      <p:pic>
        <p:nvPicPr>
          <p:cNvPr id="245" name="Google Shape;245;p31"/>
          <p:cNvPicPr preferRelativeResize="0"/>
          <p:nvPr/>
        </p:nvPicPr>
        <p:blipFill rotWithShape="1">
          <a:blip r:embed="rId3">
            <a:alphaModFix/>
          </a:blip>
          <a:srcRect b="0" l="0" r="21148" t="0"/>
          <a:stretch/>
        </p:blipFill>
        <p:spPr>
          <a:xfrm>
            <a:off x="512425" y="1170125"/>
            <a:ext cx="3782401" cy="2653200"/>
          </a:xfrm>
          <a:prstGeom prst="rect">
            <a:avLst/>
          </a:prstGeom>
          <a:noFill/>
          <a:ln>
            <a:noFill/>
          </a:ln>
        </p:spPr>
      </p:pic>
      <p:pic>
        <p:nvPicPr>
          <p:cNvPr id="246" name="Google Shape;246;p31"/>
          <p:cNvPicPr preferRelativeResize="0"/>
          <p:nvPr/>
        </p:nvPicPr>
        <p:blipFill rotWithShape="1">
          <a:blip r:embed="rId4">
            <a:alphaModFix/>
          </a:blip>
          <a:srcRect b="0" l="0" r="11987" t="0"/>
          <a:stretch/>
        </p:blipFill>
        <p:spPr>
          <a:xfrm>
            <a:off x="4572000" y="1170125"/>
            <a:ext cx="3856525" cy="2653200"/>
          </a:xfrm>
          <a:prstGeom prst="rect">
            <a:avLst/>
          </a:prstGeom>
          <a:noFill/>
          <a:ln>
            <a:noFill/>
          </a:ln>
        </p:spPr>
      </p:pic>
      <p:sp>
        <p:nvSpPr>
          <p:cNvPr id="247" name="Google Shape;247;p31"/>
          <p:cNvSpPr txBox="1"/>
          <p:nvPr/>
        </p:nvSpPr>
        <p:spPr>
          <a:xfrm>
            <a:off x="512425" y="4174800"/>
            <a:ext cx="791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KFP Artifacts (logs, data from each stage, etc.) in MinIO</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Kubeflow OpenShift AI Integration</a:t>
            </a:r>
            <a:endParaRPr/>
          </a:p>
        </p:txBody>
      </p:sp>
      <p:pic>
        <p:nvPicPr>
          <p:cNvPr id="253" name="Google Shape;253;p32"/>
          <p:cNvPicPr preferRelativeResize="0"/>
          <p:nvPr/>
        </p:nvPicPr>
        <p:blipFill>
          <a:blip r:embed="rId3">
            <a:alphaModFix/>
          </a:blip>
          <a:stretch>
            <a:fillRect/>
          </a:stretch>
        </p:blipFill>
        <p:spPr>
          <a:xfrm>
            <a:off x="401000" y="1017725"/>
            <a:ext cx="8596424" cy="3534274"/>
          </a:xfrm>
          <a:prstGeom prst="rect">
            <a:avLst/>
          </a:prstGeom>
          <a:noFill/>
          <a:ln>
            <a:noFill/>
          </a:ln>
        </p:spPr>
      </p:pic>
      <p:sp>
        <p:nvSpPr>
          <p:cNvPr id="254" name="Google Shape;254;p32"/>
          <p:cNvSpPr txBox="1"/>
          <p:nvPr/>
        </p:nvSpPr>
        <p:spPr>
          <a:xfrm>
            <a:off x="400875" y="4612015"/>
            <a:ext cx="859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OpenShift AI Dashboard Integration Simplifies Job Troubleshooting and Visibility</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Kubeflow OpenShift AI Integration</a:t>
            </a:r>
            <a:endParaRPr/>
          </a:p>
        </p:txBody>
      </p:sp>
      <p:pic>
        <p:nvPicPr>
          <p:cNvPr id="260" name="Google Shape;260;p33"/>
          <p:cNvPicPr preferRelativeResize="0"/>
          <p:nvPr/>
        </p:nvPicPr>
        <p:blipFill>
          <a:blip r:embed="rId3">
            <a:alphaModFix/>
          </a:blip>
          <a:stretch>
            <a:fillRect/>
          </a:stretch>
        </p:blipFill>
        <p:spPr>
          <a:xfrm>
            <a:off x="400875" y="1017725"/>
            <a:ext cx="7266673" cy="3548175"/>
          </a:xfrm>
          <a:prstGeom prst="rect">
            <a:avLst/>
          </a:prstGeom>
          <a:noFill/>
          <a:ln>
            <a:noFill/>
          </a:ln>
        </p:spPr>
      </p:pic>
      <p:sp>
        <p:nvSpPr>
          <p:cNvPr id="261" name="Google Shape;261;p33"/>
          <p:cNvSpPr txBox="1"/>
          <p:nvPr/>
        </p:nvSpPr>
        <p:spPr>
          <a:xfrm>
            <a:off x="400875" y="4612015"/>
            <a:ext cx="859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OpenShift AI Dashboard Visualization of Training Pipeline</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6822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AI-Driven Recommendations Are Pervasive</a:t>
            </a:r>
            <a:endParaRPr/>
          </a:p>
        </p:txBody>
      </p:sp>
      <p:pic>
        <p:nvPicPr>
          <p:cNvPr id="89" name="Google Shape;89;p16"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graphicFrame>
        <p:nvGraphicFramePr>
          <p:cNvPr id="90" name="Google Shape;90;p16"/>
          <p:cNvGraphicFramePr/>
          <p:nvPr/>
        </p:nvGraphicFramePr>
        <p:xfrm>
          <a:off x="969450" y="1723375"/>
          <a:ext cx="3000000" cy="3000000"/>
        </p:xfrm>
        <a:graphic>
          <a:graphicData uri="http://schemas.openxmlformats.org/drawingml/2006/table">
            <a:tbl>
              <a:tblPr>
                <a:noFill/>
                <a:tableStyleId>{E6B289B8-BA18-402D-B00B-F908FF98D594}</a:tableStyleId>
              </a:tblPr>
              <a:tblGrid>
                <a:gridCol w="2691325"/>
                <a:gridCol w="4513750"/>
              </a:tblGrid>
              <a:tr h="381000">
                <a:tc>
                  <a:txBody>
                    <a:bodyPr/>
                    <a:lstStyle/>
                    <a:p>
                      <a:pPr indent="0" lvl="0" marL="0" rtl="0" algn="l">
                        <a:spcBef>
                          <a:spcPts val="0"/>
                        </a:spcBef>
                        <a:spcAft>
                          <a:spcPts val="0"/>
                        </a:spcAft>
                        <a:buNone/>
                      </a:pPr>
                      <a:r>
                        <a:rPr b="1" lang="en"/>
                        <a:t>Retail</a:t>
                      </a:r>
                      <a:r>
                        <a:rPr lang="en"/>
                        <a:t>: Amazon, Chewy, Home Depot, Target, Wayfair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Suggest products based on search and purchase history and common patterns shared across customers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Entertainment</a:t>
                      </a:r>
                      <a:r>
                        <a:rPr lang="en"/>
                        <a:t>: Amazon Prime Video, Pandora, Tubi, Pluto TV, YouTube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Recommend content customers will likely enjoy based on preferences, reviews and viewing history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Web, Search and Social Platforms</a:t>
                      </a:r>
                      <a:r>
                        <a:rPr lang="en"/>
                        <a:t>: Google Search, Facebook, LinkedIn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Leverage online activity for autocompletion, news topic suggestions, job recommendations and “people you may know”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Targeted Marketing Platforms</a:t>
                      </a:r>
                      <a:r>
                        <a:rPr lang="en"/>
                        <a:t>: Klaviyo, HubSpot, SalesForce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These platforms rely on fine-tuned recommendation systems and CRM-integration to drive sales across businesses and enterprises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1" name="Google Shape;91;p16"/>
          <p:cNvSpPr txBox="1"/>
          <p:nvPr/>
        </p:nvSpPr>
        <p:spPr>
          <a:xfrm>
            <a:off x="466550" y="914875"/>
            <a:ext cx="77079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chemeClr val="dk2"/>
                </a:solidFill>
              </a:rPr>
              <a:t>Recommendation systems are part of many digital platforms consumers, businesses and enterprises interact with daily</a:t>
            </a:r>
            <a:endParaRPr i="1" sz="17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Kubeflow OpenShift AI Integration</a:t>
            </a:r>
            <a:endParaRPr/>
          </a:p>
        </p:txBody>
      </p:sp>
      <p:sp>
        <p:nvSpPr>
          <p:cNvPr id="267" name="Google Shape;267;p34"/>
          <p:cNvSpPr txBox="1"/>
          <p:nvPr/>
        </p:nvSpPr>
        <p:spPr>
          <a:xfrm>
            <a:off x="400875" y="4438540"/>
            <a:ext cx="859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OpenShift AI Dashboard to Manage Training Artifacts</a:t>
            </a:r>
            <a:endParaRPr sz="1800">
              <a:solidFill>
                <a:schemeClr val="dk2"/>
              </a:solidFill>
            </a:endParaRPr>
          </a:p>
        </p:txBody>
      </p:sp>
      <p:pic>
        <p:nvPicPr>
          <p:cNvPr id="268" name="Google Shape;268;p34"/>
          <p:cNvPicPr preferRelativeResize="0"/>
          <p:nvPr/>
        </p:nvPicPr>
        <p:blipFill>
          <a:blip r:embed="rId3">
            <a:alphaModFix/>
          </a:blip>
          <a:stretch>
            <a:fillRect/>
          </a:stretch>
        </p:blipFill>
        <p:spPr>
          <a:xfrm>
            <a:off x="400875" y="1017725"/>
            <a:ext cx="7699287" cy="32894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Embeddings: Storage and Comparisons</a:t>
            </a:r>
            <a:endParaRPr/>
          </a:p>
        </p:txBody>
      </p:sp>
      <p:sp>
        <p:nvSpPr>
          <p:cNvPr id="274" name="Google Shape;27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LLMs are great for generating embeddings, but to use them effectively, we’ll need a solution that provides storage and query access.</a:t>
            </a:r>
            <a:endParaRPr/>
          </a:p>
          <a:p>
            <a:pPr indent="0" lvl="0" marL="0" rtl="0" algn="l">
              <a:spcBef>
                <a:spcPts val="1200"/>
              </a:spcBef>
              <a:spcAft>
                <a:spcPts val="1200"/>
              </a:spcAft>
              <a:buNone/>
            </a:pPr>
            <a:r>
              <a:rPr lang="en"/>
              <a:t>In the next few slides we’ll see how OpenShift’s integrated FEAST feature store addresses these requirements.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FEAST Core Components</a:t>
            </a:r>
            <a:endParaRPr/>
          </a:p>
        </p:txBody>
      </p:sp>
      <p:sp>
        <p:nvSpPr>
          <p:cNvPr id="280" name="Google Shape;280;p36"/>
          <p:cNvSpPr txBox="1"/>
          <p:nvPr/>
        </p:nvSpPr>
        <p:spPr>
          <a:xfrm>
            <a:off x="3079750" y="1200150"/>
            <a:ext cx="2628900" cy="9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Feature Views</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i="1" lang="en" sz="1200">
                <a:solidFill>
                  <a:schemeClr val="dk2"/>
                </a:solidFill>
              </a:rPr>
              <a:t>Views form a</a:t>
            </a:r>
            <a:r>
              <a:rPr i="1" lang="en" sz="1200">
                <a:solidFill>
                  <a:schemeClr val="dk2"/>
                </a:solidFill>
              </a:rPr>
              <a:t> single-source-of-truth for feature definitions.</a:t>
            </a:r>
            <a:endParaRPr sz="1200">
              <a:solidFill>
                <a:schemeClr val="dk2"/>
              </a:solidFill>
            </a:endParaRPr>
          </a:p>
        </p:txBody>
      </p:sp>
      <p:sp>
        <p:nvSpPr>
          <p:cNvPr id="281" name="Google Shape;281;p36"/>
          <p:cNvSpPr txBox="1"/>
          <p:nvPr/>
        </p:nvSpPr>
        <p:spPr>
          <a:xfrm>
            <a:off x="5873750" y="1200150"/>
            <a:ext cx="2759100" cy="11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Feature Service</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i="1" lang="en" sz="1200">
                <a:solidFill>
                  <a:schemeClr val="dk2"/>
                </a:solidFill>
              </a:rPr>
              <a:t>Built on one or more joined feature views, feature services provide a stable API layer for applications.</a:t>
            </a:r>
            <a:endParaRPr i="1" sz="1200">
              <a:solidFill>
                <a:schemeClr val="dk2"/>
              </a:solidFill>
            </a:endParaRPr>
          </a:p>
        </p:txBody>
      </p:sp>
      <p:sp>
        <p:nvSpPr>
          <p:cNvPr id="282" name="Google Shape;282;p36"/>
          <p:cNvSpPr txBox="1"/>
          <p:nvPr/>
        </p:nvSpPr>
        <p:spPr>
          <a:xfrm>
            <a:off x="5797550" y="3119725"/>
            <a:ext cx="24510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Client Code</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i="1" lang="en" sz="1200">
                <a:solidFill>
                  <a:schemeClr val="dk2"/>
                </a:solidFill>
              </a:rPr>
              <a:t>Retrieve data from FEAST.</a:t>
            </a:r>
            <a:endParaRPr i="1" sz="1200">
              <a:solidFill>
                <a:schemeClr val="dk2"/>
              </a:solidFill>
            </a:endParaRPr>
          </a:p>
        </p:txBody>
      </p:sp>
      <p:sp>
        <p:nvSpPr>
          <p:cNvPr id="283" name="Google Shape;283;p36"/>
          <p:cNvSpPr txBox="1"/>
          <p:nvPr/>
        </p:nvSpPr>
        <p:spPr>
          <a:xfrm>
            <a:off x="3079750" y="2209900"/>
            <a:ext cx="2451000" cy="226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001080"/>
                </a:solidFill>
                <a:highlight>
                  <a:srgbClr val="FFFFFF"/>
                </a:highlight>
                <a:latin typeface="Courier New"/>
                <a:ea typeface="Courier New"/>
                <a:cs typeface="Courier New"/>
                <a:sym typeface="Courier New"/>
              </a:rPr>
              <a:t>user_feature_view</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FeatureView(</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"user_features"</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entities</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user_entity</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ttl</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timedelta</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days</a:t>
            </a:r>
            <a:r>
              <a:rPr lang="en" sz="900">
                <a:solidFill>
                  <a:schemeClr val="dk1"/>
                </a:solidFill>
                <a:highlight>
                  <a:srgbClr val="FFFFFF"/>
                </a:highlight>
                <a:latin typeface="Courier New"/>
                <a:ea typeface="Courier New"/>
                <a:cs typeface="Courier New"/>
                <a:sym typeface="Courier New"/>
              </a:rPr>
              <a:t>=</a:t>
            </a:r>
            <a:r>
              <a:rPr lang="en" sz="900">
                <a:solidFill>
                  <a:srgbClr val="098658"/>
                </a:solidFill>
                <a:highlight>
                  <a:srgbClr val="FFFFFF"/>
                </a:highlight>
                <a:latin typeface="Courier New"/>
                <a:ea typeface="Courier New"/>
                <a:cs typeface="Courier New"/>
                <a:sym typeface="Courier New"/>
              </a:rPr>
              <a:t>365</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6</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schema</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Field(</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"user_id"</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dtype</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String),</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Field(</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"user_name"</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dtype</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String),</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Field(</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"preferences"</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dtype</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String),</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source</a:t>
            </a:r>
            <a:r>
              <a:rPr lang="en" sz="900">
                <a:solidFill>
                  <a:schemeClr val="dk1"/>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users_source</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online</a:t>
            </a:r>
            <a:r>
              <a:rPr lang="en" sz="900">
                <a:solidFill>
                  <a:schemeClr val="dk1"/>
                </a:solidFill>
                <a:highlight>
                  <a:srgbClr val="FFFFFF"/>
                </a:highlight>
                <a:latin typeface="Courier New"/>
                <a:ea typeface="Courier New"/>
                <a:cs typeface="Courier New"/>
                <a:sym typeface="Courier New"/>
              </a:rPr>
              <a:t>=</a:t>
            </a:r>
            <a:r>
              <a:rPr lang="en" sz="900">
                <a:solidFill>
                  <a:srgbClr val="0000FF"/>
                </a:solidFill>
                <a:highlight>
                  <a:srgbClr val="FFFFFF"/>
                </a:highlight>
                <a:latin typeface="Courier New"/>
                <a:ea typeface="Courier New"/>
                <a:cs typeface="Courier New"/>
                <a:sym typeface="Courier New"/>
              </a:rPr>
              <a:t>False</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p:txBody>
      </p:sp>
      <p:sp>
        <p:nvSpPr>
          <p:cNvPr id="284" name="Google Shape;284;p36"/>
          <p:cNvSpPr txBox="1"/>
          <p:nvPr/>
        </p:nvSpPr>
        <p:spPr>
          <a:xfrm>
            <a:off x="5797550" y="2208075"/>
            <a:ext cx="30000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AF00DB"/>
                </a:solidFill>
                <a:highlight>
                  <a:srgbClr val="FFFFFF"/>
                </a:highlight>
                <a:latin typeface="Courier New"/>
                <a:ea typeface="Courier New"/>
                <a:cs typeface="Courier New"/>
                <a:sym typeface="Courier New"/>
              </a:rPr>
              <a:t>from</a:t>
            </a:r>
            <a:r>
              <a:rPr lang="en" sz="900">
                <a:solidFill>
                  <a:srgbClr val="3B3B3B"/>
                </a:solidFill>
                <a:highlight>
                  <a:srgbClr val="FFFFFF"/>
                </a:highlight>
                <a:latin typeface="Courier New"/>
                <a:ea typeface="Courier New"/>
                <a:cs typeface="Courier New"/>
                <a:sym typeface="Courier New"/>
              </a:rPr>
              <a:t> feast </a:t>
            </a:r>
            <a:r>
              <a:rPr lang="en" sz="900">
                <a:solidFill>
                  <a:srgbClr val="AF00DB"/>
                </a:solidFill>
                <a:highlight>
                  <a:srgbClr val="FFFFFF"/>
                </a:highlight>
                <a:latin typeface="Courier New"/>
                <a:ea typeface="Courier New"/>
                <a:cs typeface="Courier New"/>
                <a:sym typeface="Courier New"/>
              </a:rPr>
              <a:t>import</a:t>
            </a:r>
            <a:r>
              <a:rPr lang="en" sz="900">
                <a:solidFill>
                  <a:srgbClr val="3B3B3B"/>
                </a:solidFill>
                <a:highlight>
                  <a:srgbClr val="FFFFFF"/>
                </a:highlight>
                <a:latin typeface="Courier New"/>
                <a:ea typeface="Courier New"/>
                <a:cs typeface="Courier New"/>
                <a:sym typeface="Courier New"/>
              </a:rPr>
              <a:t> FeatureService</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1080"/>
                </a:solidFill>
                <a:highlight>
                  <a:srgbClr val="FFFFFF"/>
                </a:highlight>
                <a:latin typeface="Courier New"/>
                <a:ea typeface="Courier New"/>
                <a:cs typeface="Courier New"/>
                <a:sym typeface="Courier New"/>
              </a:rPr>
              <a:t>user_feature_service</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FeatureService(</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"user_service"</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features</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user_feature_view</a:t>
            </a:r>
            <a:r>
              <a:rPr lang="en" sz="900">
                <a:solidFill>
                  <a:srgbClr val="3B3B3B"/>
                </a:solidFill>
                <a:highlight>
                  <a:srgbClr val="FFFFFF"/>
                </a:highlight>
                <a:latin typeface="Courier New"/>
                <a:ea typeface="Courier New"/>
                <a:cs typeface="Courier New"/>
                <a:sym typeface="Courier New"/>
              </a:rPr>
              <a:t>])</a:t>
            </a:r>
            <a:endParaRPr sz="900">
              <a:solidFill>
                <a:srgbClr val="001080"/>
              </a:solidFill>
              <a:highlight>
                <a:srgbClr val="FFFFFF"/>
              </a:highlight>
              <a:latin typeface="Courier New"/>
              <a:ea typeface="Courier New"/>
              <a:cs typeface="Courier New"/>
              <a:sym typeface="Courier New"/>
            </a:endParaRPr>
          </a:p>
        </p:txBody>
      </p:sp>
      <p:sp>
        <p:nvSpPr>
          <p:cNvPr id="285" name="Google Shape;285;p36"/>
          <p:cNvSpPr txBox="1"/>
          <p:nvPr/>
        </p:nvSpPr>
        <p:spPr>
          <a:xfrm>
            <a:off x="5797550" y="3862100"/>
            <a:ext cx="27591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AF00DB"/>
                </a:solidFill>
                <a:highlight>
                  <a:srgbClr val="FFFFFF"/>
                </a:highlight>
                <a:latin typeface="Courier New"/>
                <a:ea typeface="Courier New"/>
                <a:cs typeface="Courier New"/>
                <a:sym typeface="Courier New"/>
              </a:rPr>
              <a:t>from</a:t>
            </a:r>
            <a:r>
              <a:rPr lang="en" sz="900">
                <a:solidFill>
                  <a:srgbClr val="3B3B3B"/>
                </a:solidFill>
                <a:highlight>
                  <a:srgbClr val="FFFFFF"/>
                </a:highlight>
                <a:latin typeface="Courier New"/>
                <a:ea typeface="Courier New"/>
                <a:cs typeface="Courier New"/>
                <a:sym typeface="Courier New"/>
              </a:rPr>
              <a:t> feast </a:t>
            </a:r>
            <a:r>
              <a:rPr lang="en" sz="900">
                <a:solidFill>
                  <a:srgbClr val="AF00DB"/>
                </a:solidFill>
                <a:highlight>
                  <a:srgbClr val="FFFFFF"/>
                </a:highlight>
                <a:latin typeface="Courier New"/>
                <a:ea typeface="Courier New"/>
                <a:cs typeface="Courier New"/>
                <a:sym typeface="Courier New"/>
              </a:rPr>
              <a:t>import</a:t>
            </a:r>
            <a:r>
              <a:rPr lang="en" sz="900">
                <a:solidFill>
                  <a:srgbClr val="3B3B3B"/>
                </a:solidFill>
                <a:highlight>
                  <a:srgbClr val="FFFFFF"/>
                </a:highlight>
                <a:latin typeface="Courier New"/>
                <a:ea typeface="Courier New"/>
                <a:cs typeface="Courier New"/>
                <a:sym typeface="Courier New"/>
              </a:rPr>
              <a:t> FeatureStore</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1080"/>
                </a:solidFill>
                <a:highlight>
                  <a:srgbClr val="FFFFFF"/>
                </a:highlight>
                <a:latin typeface="Courier New"/>
                <a:ea typeface="Courier New"/>
                <a:cs typeface="Courier New"/>
                <a:sym typeface="Courier New"/>
              </a:rPr>
              <a:t>self</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_user_df</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store</a:t>
            </a:r>
            <a:r>
              <a:rPr lang="en" sz="900">
                <a:solidFill>
                  <a:srgbClr val="3B3B3B"/>
                </a:solidFill>
                <a:highlight>
                  <a:srgbClr val="FFFFFF"/>
                </a:highlight>
                <a:latin typeface="Courier New"/>
                <a:ea typeface="Courier New"/>
                <a:cs typeface="Courier New"/>
                <a:sym typeface="Courier New"/>
              </a:rPr>
              <a:t>.get_historical_features(</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entity_df</a:t>
            </a:r>
            <a:r>
              <a:rPr lang="en" sz="900">
                <a:solidFill>
                  <a:schemeClr val="dk1"/>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user_entity_df</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features</a:t>
            </a:r>
            <a:r>
              <a:rPr lang="en" sz="900">
                <a:solidFill>
                  <a:schemeClr val="dk1"/>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user_service).to_df()</a:t>
            </a:r>
            <a:endParaRPr sz="900">
              <a:solidFill>
                <a:srgbClr val="3B3B3B"/>
              </a:solidFill>
              <a:highlight>
                <a:srgbClr val="FFFFFF"/>
              </a:highlight>
              <a:latin typeface="Courier New"/>
              <a:ea typeface="Courier New"/>
              <a:cs typeface="Courier New"/>
              <a:sym typeface="Courier New"/>
            </a:endParaRPr>
          </a:p>
        </p:txBody>
      </p:sp>
      <p:sp>
        <p:nvSpPr>
          <p:cNvPr id="286" name="Google Shape;286;p36"/>
          <p:cNvSpPr txBox="1"/>
          <p:nvPr/>
        </p:nvSpPr>
        <p:spPr>
          <a:xfrm>
            <a:off x="342900" y="1212750"/>
            <a:ext cx="2628900" cy="8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Data Sources</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i="1" lang="en" sz="1200">
                <a:solidFill>
                  <a:schemeClr val="dk2"/>
                </a:solidFill>
              </a:rPr>
              <a:t>Let FEAST know the location and type of source data (FILE or PUSH_SOURCE).</a:t>
            </a:r>
            <a:endParaRPr i="1" sz="1200">
              <a:solidFill>
                <a:schemeClr val="dk2"/>
              </a:solidFill>
            </a:endParaRPr>
          </a:p>
        </p:txBody>
      </p:sp>
      <p:sp>
        <p:nvSpPr>
          <p:cNvPr id="287" name="Google Shape;287;p36"/>
          <p:cNvSpPr txBox="1"/>
          <p:nvPr/>
        </p:nvSpPr>
        <p:spPr>
          <a:xfrm>
            <a:off x="342900" y="2216150"/>
            <a:ext cx="2628900" cy="255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001080"/>
                </a:solidFill>
                <a:highlight>
                  <a:srgbClr val="FFFFFF"/>
                </a:highlight>
                <a:latin typeface="Courier New"/>
                <a:ea typeface="Courier New"/>
                <a:cs typeface="Courier New"/>
                <a:sym typeface="Courier New"/>
              </a:rPr>
              <a:t>users_source</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FileSource(</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file_format</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ParquetFormat(),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path</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os</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path</a:t>
            </a:r>
            <a:r>
              <a:rPr lang="en" sz="900">
                <a:solidFill>
                  <a:srgbClr val="3B3B3B"/>
                </a:solidFill>
                <a:highlight>
                  <a:srgbClr val="FFFFFF"/>
                </a:highlight>
                <a:latin typeface="Courier New"/>
                <a:ea typeface="Courier New"/>
                <a:cs typeface="Courier New"/>
                <a:sym typeface="Courier New"/>
              </a:rPr>
              <a:t>.</a:t>
            </a:r>
            <a:r>
              <a:rPr lang="en" sz="900">
                <a:solidFill>
                  <a:srgbClr val="795E26"/>
                </a:solidFill>
                <a:highlight>
                  <a:srgbClr val="FFFFFF"/>
                </a:highlight>
                <a:latin typeface="Courier New"/>
                <a:ea typeface="Courier New"/>
                <a:cs typeface="Courier New"/>
                <a:sym typeface="Courier New"/>
              </a:rPr>
              <a:t>join</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data_path</a:t>
            </a:r>
            <a:r>
              <a:rPr lang="en" sz="900">
                <a:solidFill>
                  <a:srgbClr val="3B3B3B"/>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"recommendation_users.parquet"</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timestamp_field</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"signup_date"</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br>
              <a:rPr lang="en" sz="900">
                <a:solidFill>
                  <a:srgbClr val="3B3B3B"/>
                </a:solidFill>
                <a:highlight>
                  <a:srgbClr val="FFFFFF"/>
                </a:highlight>
                <a:latin typeface="Courier New"/>
                <a:ea typeface="Courier New"/>
                <a:cs typeface="Courier New"/>
                <a:sym typeface="Courier New"/>
              </a:rPr>
            </a:br>
            <a:r>
              <a:rPr lang="en" sz="900">
                <a:solidFill>
                  <a:srgbClr val="001080"/>
                </a:solidFill>
                <a:highlight>
                  <a:srgbClr val="FFFFFF"/>
                </a:highlight>
                <a:latin typeface="Courier New"/>
                <a:ea typeface="Courier New"/>
                <a:cs typeface="Courier New"/>
                <a:sym typeface="Courier New"/>
              </a:rPr>
              <a:t>item_embed_push_source</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PushSource(</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"item_embed_push_source"</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batch_source</a:t>
            </a:r>
            <a:r>
              <a:rPr lang="en" sz="900">
                <a:solidFill>
                  <a:schemeClr val="dk1"/>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items_embed_dummy_source</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2"/>
              </a:solidFill>
            </a:endParaRPr>
          </a:p>
        </p:txBody>
      </p:sp>
      <p:sp>
        <p:nvSpPr>
          <p:cNvPr id="288" name="Google Shape;288;p36"/>
          <p:cNvSpPr/>
          <p:nvPr/>
        </p:nvSpPr>
        <p:spPr>
          <a:xfrm>
            <a:off x="1924100" y="1333500"/>
            <a:ext cx="844500" cy="1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36"/>
          <p:cNvSpPr/>
          <p:nvPr/>
        </p:nvSpPr>
        <p:spPr>
          <a:xfrm>
            <a:off x="4749750" y="1333500"/>
            <a:ext cx="844500" cy="1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36"/>
          <p:cNvSpPr/>
          <p:nvPr/>
        </p:nvSpPr>
        <p:spPr>
          <a:xfrm rot="5400000">
            <a:off x="5613400" y="3146400"/>
            <a:ext cx="339600" cy="8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FEAST Backend (Postgres)</a:t>
            </a:r>
            <a:endParaRPr/>
          </a:p>
        </p:txBody>
      </p:sp>
      <p:pic>
        <p:nvPicPr>
          <p:cNvPr id="296" name="Google Shape;296;p37"/>
          <p:cNvPicPr preferRelativeResize="0"/>
          <p:nvPr/>
        </p:nvPicPr>
        <p:blipFill>
          <a:blip r:embed="rId3">
            <a:alphaModFix/>
          </a:blip>
          <a:stretch>
            <a:fillRect/>
          </a:stretch>
        </p:blipFill>
        <p:spPr>
          <a:xfrm>
            <a:off x="413300" y="1112975"/>
            <a:ext cx="6953250" cy="2533650"/>
          </a:xfrm>
          <a:prstGeom prst="rect">
            <a:avLst/>
          </a:prstGeom>
          <a:noFill/>
          <a:ln>
            <a:noFill/>
          </a:ln>
        </p:spPr>
      </p:pic>
      <p:sp>
        <p:nvSpPr>
          <p:cNvPr id="297" name="Google Shape;297;p37"/>
          <p:cNvSpPr txBox="1"/>
          <p:nvPr/>
        </p:nvSpPr>
        <p:spPr>
          <a:xfrm>
            <a:off x="413225" y="3702050"/>
            <a:ext cx="695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feature_services table keeps track of all service definitions.</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FEAST Backend (Postgres)</a:t>
            </a:r>
            <a:endParaRPr/>
          </a:p>
        </p:txBody>
      </p:sp>
      <p:sp>
        <p:nvSpPr>
          <p:cNvPr id="303" name="Google Shape;303;p38"/>
          <p:cNvSpPr txBox="1"/>
          <p:nvPr/>
        </p:nvSpPr>
        <p:spPr>
          <a:xfrm>
            <a:off x="311700" y="3330900"/>
            <a:ext cx="8756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Online features (e.g,. PUSH_SOURCE views) are stored in dedicated tables in an efficient Entity-Attribute-Value (EAV) format, which is suitable for sparse columns or dynamic column definitions (ability to add/remove features without schema changes)</a:t>
            </a:r>
            <a:endParaRPr sz="1800">
              <a:solidFill>
                <a:schemeClr val="dk2"/>
              </a:solidFill>
            </a:endParaRPr>
          </a:p>
        </p:txBody>
      </p:sp>
      <p:pic>
        <p:nvPicPr>
          <p:cNvPr id="304" name="Google Shape;304;p38"/>
          <p:cNvPicPr preferRelativeResize="0"/>
          <p:nvPr/>
        </p:nvPicPr>
        <p:blipFill rotWithShape="1">
          <a:blip r:embed="rId3">
            <a:alphaModFix/>
          </a:blip>
          <a:srcRect b="51587" l="0" r="5419" t="0"/>
          <a:stretch/>
        </p:blipFill>
        <p:spPr>
          <a:xfrm>
            <a:off x="404036" y="1216025"/>
            <a:ext cx="6927850" cy="1355725"/>
          </a:xfrm>
          <a:prstGeom prst="rect">
            <a:avLst/>
          </a:prstGeom>
          <a:noFill/>
          <a:ln>
            <a:noFill/>
          </a:ln>
        </p:spPr>
      </p:pic>
      <p:sp>
        <p:nvSpPr>
          <p:cNvPr id="305" name="Google Shape;305;p38"/>
          <p:cNvSpPr txBox="1"/>
          <p:nvPr/>
        </p:nvSpPr>
        <p:spPr>
          <a:xfrm>
            <a:off x="404025" y="2658608"/>
            <a:ext cx="692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EAV table for Product Features</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FEAST Benefits</a:t>
            </a:r>
            <a:endParaRPr/>
          </a:p>
        </p:txBody>
      </p:sp>
      <p:sp>
        <p:nvSpPr>
          <p:cNvPr id="311" name="Google Shape;311;p39"/>
          <p:cNvSpPr txBox="1"/>
          <p:nvPr/>
        </p:nvSpPr>
        <p:spPr>
          <a:xfrm>
            <a:off x="152400" y="1250950"/>
            <a:ext cx="87567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What are the benefits of FEAST’s architecture:</a:t>
            </a:r>
            <a:endParaRPr sz="1700">
              <a:solidFill>
                <a:schemeClr val="dk2"/>
              </a:solidFill>
            </a:endParaRPr>
          </a:p>
          <a:p>
            <a:pPr indent="0" lvl="0" marL="0" rtl="0" algn="l">
              <a:spcBef>
                <a:spcPts val="0"/>
              </a:spcBef>
              <a:spcAft>
                <a:spcPts val="0"/>
              </a:spcAft>
              <a:buNone/>
            </a:pPr>
            <a:r>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Helps prevent feature mismatch between training and inference time (Training-Serving-Skew) by creating a single source of truth for feature definitions and enabling developers to “version” feature sets. For example, as a feature set evolves over time to accommodate new clients, new feature services and views can be created without disrupting existing clients using existing services and views.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Provides the unified client API we saw earlier to work with feature data.</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Supports temporal queries (e.g., what was the state of the database when an event occurred), helping to prevent data leakage.</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Provides some built-in capabilities storing and comparing vectors.</a:t>
            </a:r>
            <a:endParaRPr sz="1700">
              <a:solidFill>
                <a:schemeClr val="dk2"/>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lang="en" sz="1700">
                <a:solidFill>
                  <a:schemeClr val="dk2"/>
                </a:solidFill>
              </a:rPr>
              <a:t>Next, let’s take a look at some generative capabilities in Product Recommender</a:t>
            </a:r>
            <a:endParaRPr sz="17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Review Summaries</a:t>
            </a:r>
            <a:endParaRPr/>
          </a:p>
        </p:txBody>
      </p:sp>
      <p:sp>
        <p:nvSpPr>
          <p:cNvPr id="317" name="Google Shape;317;p40"/>
          <p:cNvSpPr txBox="1"/>
          <p:nvPr>
            <p:ph idx="1" type="body"/>
          </p:nvPr>
        </p:nvSpPr>
        <p:spPr>
          <a:xfrm>
            <a:off x="5060850" y="1247275"/>
            <a:ext cx="3974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Product Recommender quickstart enables users to create reviews (like those shown to the left).</a:t>
            </a:r>
            <a:endParaRPr/>
          </a:p>
          <a:p>
            <a:pPr indent="0" lvl="0" marL="0" rtl="0" algn="l">
              <a:spcBef>
                <a:spcPts val="1200"/>
              </a:spcBef>
              <a:spcAft>
                <a:spcPts val="0"/>
              </a:spcAft>
              <a:buNone/>
            </a:pPr>
            <a:r>
              <a:rPr lang="en"/>
              <a:t>On most retail sites, however, there are usually more reviews per product than users typically have time to consider.</a:t>
            </a:r>
            <a:endParaRPr/>
          </a:p>
          <a:p>
            <a:pPr indent="0" lvl="0" marL="0" rtl="0" algn="l">
              <a:spcBef>
                <a:spcPts val="1200"/>
              </a:spcBef>
              <a:spcAft>
                <a:spcPts val="1200"/>
              </a:spcAft>
              <a:buNone/>
            </a:pPr>
            <a:r>
              <a:rPr lang="en"/>
              <a:t>LLMs tailored for chat completion, like llama-3.1-8b-Instruct, can help!</a:t>
            </a:r>
            <a:endParaRPr/>
          </a:p>
        </p:txBody>
      </p:sp>
      <p:pic>
        <p:nvPicPr>
          <p:cNvPr id="318" name="Google Shape;318;p40"/>
          <p:cNvPicPr preferRelativeResize="0"/>
          <p:nvPr/>
        </p:nvPicPr>
        <p:blipFill>
          <a:blip r:embed="rId3">
            <a:alphaModFix/>
          </a:blip>
          <a:stretch>
            <a:fillRect/>
          </a:stretch>
        </p:blipFill>
        <p:spPr>
          <a:xfrm>
            <a:off x="426875" y="1247275"/>
            <a:ext cx="4552802" cy="2558433"/>
          </a:xfrm>
          <a:prstGeom prst="rect">
            <a:avLst/>
          </a:prstGeom>
          <a:noFill/>
          <a:ln>
            <a:noFill/>
          </a:ln>
        </p:spPr>
      </p:pic>
      <p:sp>
        <p:nvSpPr>
          <p:cNvPr id="319" name="Google Shape;319;p40"/>
          <p:cNvSpPr txBox="1"/>
          <p:nvPr/>
        </p:nvSpPr>
        <p:spPr>
          <a:xfrm>
            <a:off x="426875" y="3883325"/>
            <a:ext cx="385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Product Review Page for an Item</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Review Summaries</a:t>
            </a:r>
            <a:endParaRPr/>
          </a:p>
        </p:txBody>
      </p:sp>
      <p:sp>
        <p:nvSpPr>
          <p:cNvPr id="325" name="Google Shape;325;p41"/>
          <p:cNvSpPr txBox="1"/>
          <p:nvPr>
            <p:ph idx="1" type="body"/>
          </p:nvPr>
        </p:nvSpPr>
        <p:spPr>
          <a:xfrm>
            <a:off x="5606425" y="1017725"/>
            <a:ext cx="30204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Users can click on the AI Summarize link in the item review page to ingest and summarize all the product reviews on the fly. This feature is dynamic so as reviews are added, the summaries reflect the new information. But how would this scale with thousands of reviews per product?</a:t>
            </a:r>
            <a:endParaRPr/>
          </a:p>
        </p:txBody>
      </p:sp>
      <p:pic>
        <p:nvPicPr>
          <p:cNvPr id="326" name="Google Shape;326;p41"/>
          <p:cNvPicPr preferRelativeResize="0"/>
          <p:nvPr/>
        </p:nvPicPr>
        <p:blipFill rotWithShape="1">
          <a:blip r:embed="rId3">
            <a:alphaModFix/>
          </a:blip>
          <a:srcRect b="0" l="0" r="7817" t="0"/>
          <a:stretch/>
        </p:blipFill>
        <p:spPr>
          <a:xfrm>
            <a:off x="383850" y="1127288"/>
            <a:ext cx="5008251" cy="2888924"/>
          </a:xfrm>
          <a:prstGeom prst="rect">
            <a:avLst/>
          </a:prstGeom>
          <a:noFill/>
          <a:ln>
            <a:noFill/>
          </a:ln>
        </p:spPr>
      </p:pic>
      <p:sp>
        <p:nvSpPr>
          <p:cNvPr id="327" name="Google Shape;327;p41"/>
          <p:cNvSpPr txBox="1"/>
          <p:nvPr/>
        </p:nvSpPr>
        <p:spPr>
          <a:xfrm>
            <a:off x="444000" y="4076200"/>
            <a:ext cx="494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Product Review Summary for an Item</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 Hat Open Shift AI Inference Server</a:t>
            </a:r>
            <a:endParaRPr/>
          </a:p>
        </p:txBody>
      </p:sp>
      <p:sp>
        <p:nvSpPr>
          <p:cNvPr id="333" name="Google Shape;333;p42"/>
          <p:cNvSpPr txBox="1"/>
          <p:nvPr>
            <p:ph idx="1" type="body"/>
          </p:nvPr>
        </p:nvSpPr>
        <p:spPr>
          <a:xfrm>
            <a:off x="5280650" y="1017725"/>
            <a:ext cx="3346200" cy="34164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None/>
            </a:pPr>
            <a:r>
              <a:rPr lang="en" sz="1600"/>
              <a:t>OpenShift AI’s inference server boosts performance in several ways, including intelligent continuous batching, paged attention and KV cache management. </a:t>
            </a:r>
            <a:endParaRPr sz="1600"/>
          </a:p>
          <a:p>
            <a:pPr indent="0" lvl="0" marL="0" rtl="0" algn="l">
              <a:lnSpc>
                <a:spcPct val="105000"/>
              </a:lnSpc>
              <a:spcBef>
                <a:spcPts val="1200"/>
              </a:spcBef>
              <a:spcAft>
                <a:spcPts val="0"/>
              </a:spcAft>
              <a:buNone/>
            </a:pPr>
            <a:r>
              <a:rPr b="1" lang="en" sz="1600"/>
              <a:t>Efficient Utilization of Accelerators</a:t>
            </a:r>
            <a:endParaRPr b="1" sz="1600"/>
          </a:p>
          <a:p>
            <a:pPr indent="0" lvl="0" marL="0" rtl="0" algn="l">
              <a:lnSpc>
                <a:spcPct val="105000"/>
              </a:lnSpc>
              <a:spcBef>
                <a:spcPts val="1200"/>
              </a:spcBef>
              <a:spcAft>
                <a:spcPts val="1200"/>
              </a:spcAft>
              <a:buNone/>
            </a:pPr>
            <a:r>
              <a:rPr lang="en" sz="1600"/>
              <a:t>Since Product Recommender’s inference server is integrated within the OpenShift cluster, sharing the model and its hardware resources across clients is straightforward.</a:t>
            </a:r>
            <a:endParaRPr sz="1600"/>
          </a:p>
        </p:txBody>
      </p:sp>
      <p:pic>
        <p:nvPicPr>
          <p:cNvPr id="334" name="Google Shape;334;p42"/>
          <p:cNvPicPr preferRelativeResize="0"/>
          <p:nvPr/>
        </p:nvPicPr>
        <p:blipFill>
          <a:blip r:embed="rId3">
            <a:alphaModFix/>
          </a:blip>
          <a:stretch>
            <a:fillRect/>
          </a:stretch>
        </p:blipFill>
        <p:spPr>
          <a:xfrm>
            <a:off x="392425" y="1204425"/>
            <a:ext cx="4248150" cy="2362200"/>
          </a:xfrm>
          <a:prstGeom prst="rect">
            <a:avLst/>
          </a:prstGeom>
          <a:noFill/>
          <a:ln>
            <a:noFill/>
          </a:ln>
        </p:spPr>
      </p:pic>
      <p:sp>
        <p:nvSpPr>
          <p:cNvPr id="335" name="Google Shape;335;p42"/>
          <p:cNvSpPr txBox="1"/>
          <p:nvPr/>
        </p:nvSpPr>
        <p:spPr>
          <a:xfrm>
            <a:off x="392425" y="3566625"/>
            <a:ext cx="493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System Overview of OpenShift AI’s vLLM Inference Server</a:t>
            </a:r>
            <a:endParaRPr sz="1200">
              <a:solidFill>
                <a:schemeClr val="dk2"/>
              </a:solidFill>
            </a:endParaRPr>
          </a:p>
          <a:p>
            <a:pPr indent="0" lvl="0" marL="0" rtl="0" algn="l">
              <a:spcBef>
                <a:spcPts val="0"/>
              </a:spcBef>
              <a:spcAft>
                <a:spcPts val="0"/>
              </a:spcAft>
              <a:buNone/>
            </a:pPr>
            <a:r>
              <a:rPr lang="en" sz="1200">
                <a:solidFill>
                  <a:schemeClr val="dk2"/>
                </a:solidFill>
              </a:rPr>
              <a:t>(Efficient Memory Management for Large Language Model Serving with Paged Attention, Kwon et. al., 2023)</a:t>
            </a:r>
            <a:endParaRPr sz="12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Stratified Sampling</a:t>
            </a:r>
            <a:endParaRPr/>
          </a:p>
        </p:txBody>
      </p:sp>
      <p:sp>
        <p:nvSpPr>
          <p:cNvPr id="341" name="Google Shape;341;p43"/>
          <p:cNvSpPr txBox="1"/>
          <p:nvPr>
            <p:ph idx="1" type="body"/>
          </p:nvPr>
        </p:nvSpPr>
        <p:spPr>
          <a:xfrm>
            <a:off x="311700" y="1017725"/>
            <a:ext cx="83151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Llama-3.1-8B-Instruct can support up to a 128k context window size (if the underlying hardware accelerator has adequate memory). This is roughly 100k tokens and is very large, but would easily be exceeded in a production online retail system.</a:t>
            </a:r>
            <a:endParaRPr sz="1600"/>
          </a:p>
          <a:p>
            <a:pPr indent="0" lvl="0" marL="0" rtl="0" algn="l">
              <a:lnSpc>
                <a:spcPct val="105000"/>
              </a:lnSpc>
              <a:spcBef>
                <a:spcPts val="1200"/>
              </a:spcBef>
              <a:spcAft>
                <a:spcPts val="0"/>
              </a:spcAft>
              <a:buNone/>
            </a:pPr>
            <a:r>
              <a:rPr lang="en" sz="1600"/>
              <a:t>To avoid unbounded reviews that would exceed the LLM’s context length, the Product Recommender employs several techniques:</a:t>
            </a:r>
            <a:endParaRPr sz="1600"/>
          </a:p>
          <a:p>
            <a:pPr indent="-330200" lvl="0" marL="457200" rtl="0" algn="l">
              <a:lnSpc>
                <a:spcPct val="105000"/>
              </a:lnSpc>
              <a:spcBef>
                <a:spcPts val="1200"/>
              </a:spcBef>
              <a:spcAft>
                <a:spcPts val="0"/>
              </a:spcAft>
              <a:buSzPts val="1600"/>
              <a:buChar char="●"/>
            </a:pPr>
            <a:r>
              <a:rPr lang="en" sz="1600"/>
              <a:t>The number of reviews is capped using an environment variable.</a:t>
            </a:r>
            <a:endParaRPr sz="1600"/>
          </a:p>
          <a:p>
            <a:pPr indent="-330200" lvl="0" marL="457200" rtl="0" algn="l">
              <a:lnSpc>
                <a:spcPct val="105000"/>
              </a:lnSpc>
              <a:spcBef>
                <a:spcPts val="0"/>
              </a:spcBef>
              <a:spcAft>
                <a:spcPts val="0"/>
              </a:spcAft>
              <a:buSzPts val="1600"/>
              <a:buChar char="●"/>
            </a:pPr>
            <a:r>
              <a:rPr lang="en" sz="1600"/>
              <a:t>Ratings are first sorted by date to ensure the LLM receives the most recent reviews.</a:t>
            </a:r>
            <a:endParaRPr sz="1600"/>
          </a:p>
          <a:p>
            <a:pPr indent="-330200" lvl="0" marL="457200" rtl="0" algn="l">
              <a:lnSpc>
                <a:spcPct val="105000"/>
              </a:lnSpc>
              <a:spcBef>
                <a:spcPts val="0"/>
              </a:spcBef>
              <a:spcAft>
                <a:spcPts val="0"/>
              </a:spcAft>
              <a:buSzPts val="1600"/>
              <a:buChar char="●"/>
            </a:pPr>
            <a:r>
              <a:rPr lang="en" sz="1600"/>
              <a:t>Stratified sampling is used over ranking scores (1-5) to ensure even coverage across review sentiments.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Logic of Recommendations</a:t>
            </a:r>
            <a:endParaRPr/>
          </a:p>
        </p:txBody>
      </p:sp>
      <p:sp>
        <p:nvSpPr>
          <p:cNvPr id="97" name="Google Shape;97;p17"/>
          <p:cNvSpPr txBox="1"/>
          <p:nvPr>
            <p:ph idx="1" type="body"/>
          </p:nvPr>
        </p:nvSpPr>
        <p:spPr>
          <a:xfrm>
            <a:off x="504150" y="1818175"/>
            <a:ext cx="2089200" cy="272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50"/>
              <a:t>G</a:t>
            </a:r>
            <a:r>
              <a:rPr b="1" lang="en" sz="1750"/>
              <a:t>oal</a:t>
            </a:r>
            <a:endParaRPr sz="1750"/>
          </a:p>
          <a:p>
            <a:pPr indent="0" lvl="0" marL="0" rtl="0" algn="l">
              <a:spcBef>
                <a:spcPts val="1200"/>
              </a:spcBef>
              <a:spcAft>
                <a:spcPts val="1200"/>
              </a:spcAft>
              <a:buNone/>
            </a:pPr>
            <a:r>
              <a:rPr lang="en"/>
              <a:t>Match potential customers with relevant products and services a business offers.</a:t>
            </a:r>
            <a:endParaRPr/>
          </a:p>
        </p:txBody>
      </p:sp>
      <p:sp>
        <p:nvSpPr>
          <p:cNvPr id="98" name="Google Shape;98;p17"/>
          <p:cNvSpPr txBox="1"/>
          <p:nvPr/>
        </p:nvSpPr>
        <p:spPr>
          <a:xfrm>
            <a:off x="444600" y="1074975"/>
            <a:ext cx="8361000" cy="4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While there are many types of recommendation and search systems, they share a common goal and a common set of technological requirements. </a:t>
            </a:r>
            <a:endParaRPr sz="1800">
              <a:solidFill>
                <a:schemeClr val="dk2"/>
              </a:solidFill>
            </a:endParaRPr>
          </a:p>
        </p:txBody>
      </p:sp>
      <p:sp>
        <p:nvSpPr>
          <p:cNvPr id="99" name="Google Shape;99;p17"/>
          <p:cNvSpPr txBox="1"/>
          <p:nvPr>
            <p:ph idx="1" type="body"/>
          </p:nvPr>
        </p:nvSpPr>
        <p:spPr>
          <a:xfrm>
            <a:off x="2758225" y="1818175"/>
            <a:ext cx="5915400" cy="27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b="1" lang="en" sz="1790"/>
              <a:t>Requirements</a:t>
            </a:r>
            <a:endParaRPr sz="1790"/>
          </a:p>
          <a:p>
            <a:pPr indent="-310515" lvl="0" marL="457200" rtl="0" algn="l">
              <a:spcBef>
                <a:spcPts val="1200"/>
              </a:spcBef>
              <a:spcAft>
                <a:spcPts val="0"/>
              </a:spcAft>
              <a:buSzPts val="1290"/>
              <a:buChar char="●"/>
            </a:pPr>
            <a:r>
              <a:rPr lang="en" sz="1290"/>
              <a:t>Models that predict the products and services people want.</a:t>
            </a:r>
            <a:endParaRPr sz="1290"/>
          </a:p>
          <a:p>
            <a:pPr indent="-310515" lvl="0" marL="457200" rtl="0" algn="l">
              <a:spcBef>
                <a:spcPts val="0"/>
              </a:spcBef>
              <a:spcAft>
                <a:spcPts val="0"/>
              </a:spcAft>
              <a:buSzPts val="1290"/>
              <a:buChar char="●"/>
            </a:pPr>
            <a:r>
              <a:rPr lang="en" sz="1290"/>
              <a:t>Powerful semantic search engines</a:t>
            </a:r>
            <a:endParaRPr sz="1290"/>
          </a:p>
          <a:p>
            <a:pPr indent="-310515" lvl="0" marL="457200" rtl="0" algn="l">
              <a:spcBef>
                <a:spcPts val="0"/>
              </a:spcBef>
              <a:spcAft>
                <a:spcPts val="0"/>
              </a:spcAft>
              <a:buSzPts val="1290"/>
              <a:buChar char="●"/>
            </a:pPr>
            <a:r>
              <a:rPr lang="en" sz="1290"/>
              <a:t>Model training pipeline management</a:t>
            </a:r>
            <a:endParaRPr sz="1290"/>
          </a:p>
          <a:p>
            <a:pPr indent="-310515" lvl="0" marL="457200" rtl="0" algn="l">
              <a:spcBef>
                <a:spcPts val="0"/>
              </a:spcBef>
              <a:spcAft>
                <a:spcPts val="0"/>
              </a:spcAft>
              <a:buSzPts val="1290"/>
              <a:buChar char="●"/>
            </a:pPr>
            <a:r>
              <a:rPr lang="en" sz="1290"/>
              <a:t>Efficient storage and use of vector embeddings: AI’s lingua franca</a:t>
            </a:r>
            <a:endParaRPr sz="1290"/>
          </a:p>
          <a:p>
            <a:pPr indent="-310515" lvl="0" marL="457200" rtl="0" algn="l">
              <a:spcBef>
                <a:spcPts val="0"/>
              </a:spcBef>
              <a:spcAft>
                <a:spcPts val="0"/>
              </a:spcAft>
              <a:buSzPts val="1290"/>
              <a:buChar char="●"/>
            </a:pPr>
            <a:r>
              <a:rPr lang="en" sz="1290"/>
              <a:t>Inference servers: Middleware makes it possible to scale ML models over thousands of concurrent users</a:t>
            </a:r>
            <a:endParaRPr sz="1290"/>
          </a:p>
          <a:p>
            <a:pPr indent="-310515" lvl="0" marL="457200" rtl="0" algn="l">
              <a:spcBef>
                <a:spcPts val="0"/>
              </a:spcBef>
              <a:spcAft>
                <a:spcPts val="0"/>
              </a:spcAft>
              <a:buSzPts val="1290"/>
              <a:buChar char="●"/>
            </a:pPr>
            <a:r>
              <a:rPr lang="en" sz="1290"/>
              <a:t>Modern platform for deploying, running and scaling today’s containerized and microservices-based applications</a:t>
            </a:r>
            <a:endParaRPr sz="1290"/>
          </a:p>
        </p:txBody>
      </p:sp>
      <p:pic>
        <p:nvPicPr>
          <p:cNvPr id="100" name="Google Shape;100;p17"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Registration and Onboarding</a:t>
            </a:r>
            <a:endParaRPr/>
          </a:p>
        </p:txBody>
      </p:sp>
      <p:sp>
        <p:nvSpPr>
          <p:cNvPr id="347" name="Google Shape;347;p44"/>
          <p:cNvSpPr txBox="1"/>
          <p:nvPr>
            <p:ph idx="1" type="body"/>
          </p:nvPr>
        </p:nvSpPr>
        <p:spPr>
          <a:xfrm>
            <a:off x="311700" y="1152475"/>
            <a:ext cx="36000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Before the Product Recommender can build a model of a user’s preferences, it needs to build a sequence of user-product interactions. Moreover, the recommendation models are built periodically offline. Hence, when a user first registers, the system won’t have any recommendations for him.</a:t>
            </a:r>
            <a:endParaRPr/>
          </a:p>
          <a:p>
            <a:pPr indent="0" lvl="0" marL="0" rtl="0" algn="l">
              <a:spcBef>
                <a:spcPts val="1200"/>
              </a:spcBef>
              <a:spcAft>
                <a:spcPts val="1200"/>
              </a:spcAft>
              <a:buNone/>
            </a:pPr>
            <a:r>
              <a:rPr lang="en"/>
              <a:t>The Product Recommender employs a smooth onboarding workflow together with data from other users’ interactions to address this challenge.</a:t>
            </a:r>
            <a:endParaRPr/>
          </a:p>
        </p:txBody>
      </p:sp>
      <p:pic>
        <p:nvPicPr>
          <p:cNvPr id="348" name="Google Shape;348;p44"/>
          <p:cNvPicPr preferRelativeResize="0"/>
          <p:nvPr/>
        </p:nvPicPr>
        <p:blipFill>
          <a:blip r:embed="rId3">
            <a:alphaModFix/>
          </a:blip>
          <a:stretch>
            <a:fillRect/>
          </a:stretch>
        </p:blipFill>
        <p:spPr>
          <a:xfrm>
            <a:off x="4671250" y="1074700"/>
            <a:ext cx="3227041" cy="3820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Category Preferences</a:t>
            </a:r>
            <a:endParaRPr/>
          </a:p>
        </p:txBody>
      </p:sp>
      <p:sp>
        <p:nvSpPr>
          <p:cNvPr id="354" name="Google Shape;354;p45"/>
          <p:cNvSpPr txBox="1"/>
          <p:nvPr>
            <p:ph idx="1" type="body"/>
          </p:nvPr>
        </p:nvSpPr>
        <p:spPr>
          <a:xfrm>
            <a:off x="4500575" y="1208725"/>
            <a:ext cx="4331700" cy="3360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Onboarding begins by asking the new user which categories of products he is interested in. These categories are used in two ways:</a:t>
            </a:r>
            <a:endParaRPr/>
          </a:p>
          <a:p>
            <a:pPr indent="-342900" lvl="0" marL="457200" rtl="0" algn="l">
              <a:spcBef>
                <a:spcPts val="1200"/>
              </a:spcBef>
              <a:spcAft>
                <a:spcPts val="0"/>
              </a:spcAft>
              <a:buSzPts val="1800"/>
              <a:buChar char="●"/>
            </a:pPr>
            <a:r>
              <a:rPr lang="en"/>
              <a:t>To filter the list of products shown to the user in the next step (see next slide)</a:t>
            </a:r>
            <a:endParaRPr/>
          </a:p>
          <a:p>
            <a:pPr indent="-342900" lvl="0" marL="457200" rtl="0" algn="l">
              <a:spcBef>
                <a:spcPts val="0"/>
              </a:spcBef>
              <a:spcAft>
                <a:spcPts val="0"/>
              </a:spcAft>
              <a:buSzPts val="1800"/>
              <a:buChar char="●"/>
            </a:pPr>
            <a:r>
              <a:rPr lang="en"/>
              <a:t>To show the user an initial list of recommendations based on the most popular products within the selected categories.</a:t>
            </a:r>
            <a:endParaRPr/>
          </a:p>
        </p:txBody>
      </p:sp>
      <p:pic>
        <p:nvPicPr>
          <p:cNvPr id="355" name="Google Shape;355;p45"/>
          <p:cNvPicPr preferRelativeResize="0"/>
          <p:nvPr/>
        </p:nvPicPr>
        <p:blipFill>
          <a:blip r:embed="rId3">
            <a:alphaModFix/>
          </a:blip>
          <a:stretch>
            <a:fillRect/>
          </a:stretch>
        </p:blipFill>
        <p:spPr>
          <a:xfrm>
            <a:off x="311700" y="1208725"/>
            <a:ext cx="3743232" cy="2432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Registration and Onboarding</a:t>
            </a:r>
            <a:endParaRPr/>
          </a:p>
        </p:txBody>
      </p:sp>
      <p:sp>
        <p:nvSpPr>
          <p:cNvPr id="361" name="Google Shape;361;p46"/>
          <p:cNvSpPr txBox="1"/>
          <p:nvPr>
            <p:ph idx="1" type="body"/>
          </p:nvPr>
        </p:nvSpPr>
        <p:spPr>
          <a:xfrm>
            <a:off x="5480925" y="1112025"/>
            <a:ext cx="3600000" cy="324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Users are then guided to select at least 10 products within the selected categories.</a:t>
            </a:r>
            <a:endParaRPr/>
          </a:p>
          <a:p>
            <a:pPr indent="0" lvl="0" marL="0" rtl="0" algn="l">
              <a:spcBef>
                <a:spcPts val="1200"/>
              </a:spcBef>
              <a:spcAft>
                <a:spcPts val="1200"/>
              </a:spcAft>
              <a:buNone/>
            </a:pPr>
            <a:r>
              <a:rPr lang="en"/>
              <a:t>The system uses these interactions in the next scheduled build of the recommendation model.</a:t>
            </a:r>
            <a:endParaRPr/>
          </a:p>
        </p:txBody>
      </p:sp>
      <p:pic>
        <p:nvPicPr>
          <p:cNvPr id="362" name="Google Shape;362;p46"/>
          <p:cNvPicPr preferRelativeResize="0"/>
          <p:nvPr/>
        </p:nvPicPr>
        <p:blipFill>
          <a:blip r:embed="rId3">
            <a:alphaModFix/>
          </a:blip>
          <a:stretch>
            <a:fillRect/>
          </a:stretch>
        </p:blipFill>
        <p:spPr>
          <a:xfrm>
            <a:off x="420775" y="1112025"/>
            <a:ext cx="4927498" cy="32481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and Next Steps</a:t>
            </a:r>
            <a:endParaRPr/>
          </a:p>
        </p:txBody>
      </p:sp>
      <p:sp>
        <p:nvSpPr>
          <p:cNvPr id="368" name="Google Shape;36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We’ve seen how OpenShift AI and the Product Recommender provide a quickstart on creating a recommendation system.</a:t>
            </a:r>
            <a:endParaRPr/>
          </a:p>
          <a:p>
            <a:pPr indent="-317500" lvl="1" marL="914400" rtl="0" algn="l">
              <a:spcBef>
                <a:spcPts val="0"/>
              </a:spcBef>
              <a:spcAft>
                <a:spcPts val="0"/>
              </a:spcAft>
              <a:buSzPts val="1400"/>
              <a:buChar char="○"/>
            </a:pPr>
            <a:r>
              <a:rPr lang="en"/>
              <a:t>Red Hat OpenShift AI’s Inference server is used to serve LLMs for product summarization.</a:t>
            </a:r>
            <a:endParaRPr/>
          </a:p>
          <a:p>
            <a:pPr indent="-317500" lvl="1" marL="914400" rtl="0" algn="l">
              <a:spcBef>
                <a:spcPts val="0"/>
              </a:spcBef>
              <a:spcAft>
                <a:spcPts val="0"/>
              </a:spcAft>
              <a:buSzPts val="1400"/>
              <a:buChar char="○"/>
            </a:pPr>
            <a:r>
              <a:rPr lang="en"/>
              <a:t>Red Hat OpenShift AI’s integrated Kubeflow Pipeline orchestrates the training of the recommender’s two-tower model.</a:t>
            </a:r>
            <a:endParaRPr/>
          </a:p>
          <a:p>
            <a:pPr indent="-317500" lvl="1" marL="914400" rtl="0" algn="l">
              <a:spcBef>
                <a:spcPts val="0"/>
              </a:spcBef>
              <a:spcAft>
                <a:spcPts val="0"/>
              </a:spcAft>
              <a:buSzPts val="1400"/>
              <a:buChar char="○"/>
            </a:pPr>
            <a:r>
              <a:rPr lang="en"/>
              <a:t>Red Hat OpenShift’s FEAST capability provides a solid data access API for working with the product catalog and its semantic vector counterparts.</a:t>
            </a:r>
            <a:endParaRPr/>
          </a:p>
          <a:p>
            <a:pPr indent="-317500" lvl="1" marL="914400" rtl="0" algn="l">
              <a:spcBef>
                <a:spcPts val="0"/>
              </a:spcBef>
              <a:spcAft>
                <a:spcPts val="0"/>
              </a:spcAft>
              <a:buSzPts val="1400"/>
              <a:buChar char="○"/>
            </a:pPr>
            <a:r>
              <a:rPr lang="en"/>
              <a:t>Finally, OpenShift itself provides a high-performance platform to run all the application’s microservices, including hybrid search, KFP jobs, and user onboarding – centralizing and leveraging an organization’s infrastructure investment</a:t>
            </a:r>
            <a:endParaRPr/>
          </a:p>
          <a:p>
            <a:pPr indent="-342900" lvl="0" marL="457200" rtl="0" algn="l">
              <a:spcBef>
                <a:spcPts val="0"/>
              </a:spcBef>
              <a:spcAft>
                <a:spcPts val="0"/>
              </a:spcAft>
              <a:buSzPts val="1800"/>
              <a:buChar char="●"/>
            </a:pPr>
            <a:r>
              <a:rPr lang="en"/>
              <a:t>We’ve reviewed some of the technical considerations for choosing embedding models, the backbone of a recommendation system.</a:t>
            </a:r>
            <a:endParaRPr/>
          </a:p>
          <a:p>
            <a:pPr indent="-342900" lvl="0" marL="457200" rtl="0" algn="l">
              <a:spcBef>
                <a:spcPts val="0"/>
              </a:spcBef>
              <a:spcAft>
                <a:spcPts val="0"/>
              </a:spcAft>
              <a:buSzPts val="1800"/>
              <a:buChar char="●"/>
            </a:pPr>
            <a:r>
              <a:rPr lang="en"/>
              <a:t>We’ve delved in to more advanced generative features, like product review summarization.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and Next Steps</a:t>
            </a:r>
            <a:endParaRPr/>
          </a:p>
        </p:txBody>
      </p:sp>
      <p:sp>
        <p:nvSpPr>
          <p:cNvPr id="374" name="Google Shape;374;p48"/>
          <p:cNvSpPr txBox="1"/>
          <p:nvPr>
            <p:ph idx="1" type="body"/>
          </p:nvPr>
        </p:nvSpPr>
        <p:spPr>
          <a:xfrm>
            <a:off x="311700" y="1152475"/>
            <a:ext cx="37431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Expand on the generative capabilities to dynamically create a faceted search for product families and search results. Manually creating a faceted search for product families is very time consuming; applying an LLM to create these facets automatically for any set of search results would greatly reduce development costs and improve customer experience.</a:t>
            </a:r>
            <a:endParaRPr/>
          </a:p>
          <a:p>
            <a:pPr indent="-317182" lvl="0" marL="457200" rtl="0" algn="l">
              <a:spcBef>
                <a:spcPts val="0"/>
              </a:spcBef>
              <a:spcAft>
                <a:spcPts val="0"/>
              </a:spcAft>
              <a:buSzPct val="100000"/>
              <a:buChar char="●"/>
            </a:pPr>
            <a:r>
              <a:rPr lang="en"/>
              <a:t>Employ re-ranking models to sort search results and recommendations more intelligently based on the user’s preferences and prior interactions.</a:t>
            </a:r>
            <a:endParaRPr/>
          </a:p>
        </p:txBody>
      </p:sp>
      <p:pic>
        <p:nvPicPr>
          <p:cNvPr id="375" name="Google Shape;375;p48"/>
          <p:cNvPicPr preferRelativeResize="0"/>
          <p:nvPr/>
        </p:nvPicPr>
        <p:blipFill>
          <a:blip r:embed="rId3">
            <a:alphaModFix/>
          </a:blip>
          <a:stretch>
            <a:fillRect/>
          </a:stretch>
        </p:blipFill>
        <p:spPr>
          <a:xfrm>
            <a:off x="4164350" y="1152475"/>
            <a:ext cx="4784400" cy="2719554"/>
          </a:xfrm>
          <a:prstGeom prst="rect">
            <a:avLst/>
          </a:prstGeom>
          <a:noFill/>
          <a:ln>
            <a:noFill/>
          </a:ln>
        </p:spPr>
      </p:pic>
      <p:sp>
        <p:nvSpPr>
          <p:cNvPr id="376" name="Google Shape;376;p48"/>
          <p:cNvSpPr txBox="1"/>
          <p:nvPr/>
        </p:nvSpPr>
        <p:spPr>
          <a:xfrm>
            <a:off x="4226250" y="4080500"/>
            <a:ext cx="493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Example of faceted search (Amazon)</a:t>
            </a:r>
            <a:endParaRPr sz="18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Information and Source Code</a:t>
            </a:r>
            <a:endParaRPr/>
          </a:p>
        </p:txBody>
      </p:sp>
      <p:sp>
        <p:nvSpPr>
          <p:cNvPr id="382" name="Google Shape;382;p49"/>
          <p:cNvSpPr txBox="1"/>
          <p:nvPr>
            <p:ph idx="1" type="body"/>
          </p:nvPr>
        </p:nvSpPr>
        <p:spPr>
          <a:xfrm>
            <a:off x="311700" y="1152475"/>
            <a:ext cx="80208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500"/>
              <a:t>Source code: </a:t>
            </a:r>
            <a:r>
              <a:rPr lang="en" sz="1500" u="sng">
                <a:solidFill>
                  <a:schemeClr val="hlink"/>
                </a:solidFill>
                <a:hlinkClick r:id="rId3"/>
              </a:rPr>
              <a:t>https://github.com/rh-ai-quickstart/product-recommender-system</a:t>
            </a:r>
            <a:endParaRPr sz="1500"/>
          </a:p>
          <a:p>
            <a:pPr indent="0" lvl="0" marL="0" rtl="0" algn="l">
              <a:spcBef>
                <a:spcPts val="1200"/>
              </a:spcBef>
              <a:spcAft>
                <a:spcPts val="0"/>
              </a:spcAft>
              <a:buNone/>
            </a:pPr>
            <a:r>
              <a:rPr lang="en" sz="1500"/>
              <a:t>FEAST</a:t>
            </a:r>
            <a:endParaRPr sz="1500"/>
          </a:p>
          <a:p>
            <a:pPr indent="0" lvl="0" marL="0" rtl="0" algn="l">
              <a:spcBef>
                <a:spcPts val="1200"/>
              </a:spcBef>
              <a:spcAft>
                <a:spcPts val="0"/>
              </a:spcAft>
              <a:buNone/>
            </a:pPr>
            <a:r>
              <a:rPr lang="en" sz="1500" u="sng">
                <a:solidFill>
                  <a:schemeClr val="hlink"/>
                </a:solidFill>
                <a:hlinkClick r:id="rId4"/>
              </a:rPr>
              <a:t>https://www.redhat.com/en/blog/feast-open-source-feature-store-ai</a:t>
            </a:r>
            <a:endParaRPr sz="1500"/>
          </a:p>
          <a:p>
            <a:pPr indent="0" lvl="0" marL="0" rtl="0" algn="l">
              <a:spcBef>
                <a:spcPts val="1200"/>
              </a:spcBef>
              <a:spcAft>
                <a:spcPts val="0"/>
              </a:spcAft>
              <a:buNone/>
            </a:pPr>
            <a:r>
              <a:rPr lang="en" sz="1500" u="sng">
                <a:solidFill>
                  <a:schemeClr val="hlink"/>
                </a:solidFill>
                <a:hlinkClick r:id="rId5"/>
              </a:rPr>
              <a:t>https://docs.feast.dev/</a:t>
            </a:r>
            <a:endParaRPr sz="1500"/>
          </a:p>
          <a:p>
            <a:pPr indent="0" lvl="0" marL="0" rtl="0" algn="l">
              <a:spcBef>
                <a:spcPts val="1200"/>
              </a:spcBef>
              <a:spcAft>
                <a:spcPts val="0"/>
              </a:spcAft>
              <a:buNone/>
            </a:pPr>
            <a:r>
              <a:rPr lang="en" sz="1500"/>
              <a:t>Kubeflow</a:t>
            </a:r>
            <a:endParaRPr sz="1500"/>
          </a:p>
          <a:p>
            <a:pPr indent="0" lvl="0" marL="0" rtl="0" algn="l">
              <a:spcBef>
                <a:spcPts val="1200"/>
              </a:spcBef>
              <a:spcAft>
                <a:spcPts val="0"/>
              </a:spcAft>
              <a:buNone/>
            </a:pPr>
            <a:r>
              <a:rPr lang="en" sz="1500" u="sng">
                <a:solidFill>
                  <a:schemeClr val="hlink"/>
                </a:solidFill>
                <a:hlinkClick r:id="rId6"/>
              </a:rPr>
              <a:t>https://www.redhat.com/en/topics/cloud-computing/what-is-kubeflow</a:t>
            </a:r>
            <a:endParaRPr sz="1500"/>
          </a:p>
          <a:p>
            <a:pPr indent="0" lvl="0" marL="0" rtl="0" algn="l">
              <a:spcBef>
                <a:spcPts val="1200"/>
              </a:spcBef>
              <a:spcAft>
                <a:spcPts val="0"/>
              </a:spcAft>
              <a:buNone/>
            </a:pPr>
            <a:r>
              <a:rPr lang="en" sz="1500" u="sng">
                <a:solidFill>
                  <a:schemeClr val="hlink"/>
                </a:solidFill>
                <a:hlinkClick r:id="rId7"/>
              </a:rPr>
              <a:t>https://www.kubeflow.org/docs/</a:t>
            </a:r>
            <a:endParaRPr sz="1500"/>
          </a:p>
          <a:p>
            <a:pPr indent="0" lvl="0" marL="0" rtl="0" algn="l">
              <a:spcBef>
                <a:spcPts val="1200"/>
              </a:spcBef>
              <a:spcAft>
                <a:spcPts val="0"/>
              </a:spcAft>
              <a:buNone/>
            </a:pPr>
            <a:r>
              <a:rPr lang="en" sz="1500"/>
              <a:t>OpenShift AI Inference Server</a:t>
            </a:r>
            <a:endParaRPr sz="1500"/>
          </a:p>
          <a:p>
            <a:pPr indent="0" lvl="0" marL="0" rtl="0" algn="l">
              <a:spcBef>
                <a:spcPts val="1200"/>
              </a:spcBef>
              <a:spcAft>
                <a:spcPts val="0"/>
              </a:spcAft>
              <a:buNone/>
            </a:pPr>
            <a:r>
              <a:rPr lang="en" sz="1500" u="sng">
                <a:solidFill>
                  <a:schemeClr val="hlink"/>
                </a:solidFill>
                <a:hlinkClick r:id="rId8"/>
              </a:rPr>
              <a:t>https://www.redhat.com/en/topics/ai/what-is-vllm</a:t>
            </a:r>
            <a:endParaRPr sz="1500"/>
          </a:p>
          <a:p>
            <a:pPr indent="0" lvl="0" marL="0" rtl="0" algn="l">
              <a:spcBef>
                <a:spcPts val="1200"/>
              </a:spcBef>
              <a:spcAft>
                <a:spcPts val="1200"/>
              </a:spcAft>
              <a:buNone/>
            </a:pPr>
            <a:r>
              <a:rPr lang="en" sz="1500" u="sng">
                <a:solidFill>
                  <a:schemeClr val="hlink"/>
                </a:solidFill>
                <a:hlinkClick r:id="rId9"/>
              </a:rPr>
              <a:t>https://docs.vllm.ai/en/latest/</a:t>
            </a: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pic>
        <p:nvPicPr>
          <p:cNvPr id="388" name="Google Shape;388;p50"/>
          <p:cNvPicPr preferRelativeResize="0"/>
          <p:nvPr/>
        </p:nvPicPr>
        <p:blipFill>
          <a:blip r:embed="rId3">
            <a:alphaModFix/>
          </a:blip>
          <a:stretch>
            <a:fillRect/>
          </a:stretch>
        </p:blipFill>
        <p:spPr>
          <a:xfrm>
            <a:off x="452450" y="1017725"/>
            <a:ext cx="7671921"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3525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Capturing the Signal …</a:t>
            </a:r>
            <a:endParaRPr/>
          </a:p>
        </p:txBody>
      </p:sp>
      <p:pic>
        <p:nvPicPr>
          <p:cNvPr descr="image.png" id="106" name="Google Shape;106;p18"/>
          <p:cNvPicPr preferRelativeResize="0"/>
          <p:nvPr/>
        </p:nvPicPr>
        <p:blipFill rotWithShape="1">
          <a:blip r:embed="rId3">
            <a:alphaModFix/>
          </a:blip>
          <a:srcRect b="0" l="0" r="0" t="0"/>
          <a:stretch/>
        </p:blipFill>
        <p:spPr>
          <a:xfrm>
            <a:off x="405628" y="1068637"/>
            <a:ext cx="2619375" cy="3895725"/>
          </a:xfrm>
          <a:prstGeom prst="rect">
            <a:avLst/>
          </a:prstGeom>
          <a:noFill/>
          <a:ln>
            <a:noFill/>
          </a:ln>
        </p:spPr>
      </p:pic>
      <p:sp>
        <p:nvSpPr>
          <p:cNvPr id="107" name="Google Shape;107;p18"/>
          <p:cNvSpPr txBox="1"/>
          <p:nvPr/>
        </p:nvSpPr>
        <p:spPr>
          <a:xfrm>
            <a:off x="524104" y="2078287"/>
            <a:ext cx="2130300" cy="5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800" u="none" cap="none" strike="noStrike">
                <a:solidFill>
                  <a:srgbClr val="F8FAFC"/>
                </a:solidFill>
                <a:latin typeface="Poppins"/>
                <a:ea typeface="Poppins"/>
                <a:cs typeface="Poppins"/>
                <a:sym typeface="Poppins"/>
              </a:rPr>
              <a:t>Web &amp; App Activity (Implicit)</a:t>
            </a:r>
            <a:endParaRPr/>
          </a:p>
        </p:txBody>
      </p:sp>
      <p:sp>
        <p:nvSpPr>
          <p:cNvPr id="108" name="Google Shape;108;p18"/>
          <p:cNvSpPr txBox="1"/>
          <p:nvPr/>
        </p:nvSpPr>
        <p:spPr>
          <a:xfrm>
            <a:off x="574825" y="3040312"/>
            <a:ext cx="2028900" cy="12930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 sz="1200" u="none" cap="none" strike="noStrike">
                <a:solidFill>
                  <a:srgbClr val="CBD5E1"/>
                </a:solidFill>
                <a:latin typeface="Lato"/>
                <a:ea typeface="Lato"/>
                <a:cs typeface="Lato"/>
                <a:sym typeface="Lato"/>
              </a:rPr>
              <a:t>Capturing </a:t>
            </a:r>
            <a:r>
              <a:rPr b="1" i="0" lang="en" sz="1200" u="none" cap="none" strike="noStrike">
                <a:solidFill>
                  <a:srgbClr val="38BDF8"/>
                </a:solidFill>
                <a:latin typeface="Lato"/>
                <a:ea typeface="Lato"/>
                <a:cs typeface="Lato"/>
                <a:sym typeface="Lato"/>
              </a:rPr>
              <a:t>product clicks</a:t>
            </a:r>
            <a:r>
              <a:rPr b="0" i="0" lang="en" sz="1200" u="none" cap="none" strike="noStrike">
                <a:solidFill>
                  <a:srgbClr val="CBD5E1"/>
                </a:solidFill>
                <a:latin typeface="Lato"/>
                <a:ea typeface="Lato"/>
                <a:cs typeface="Lato"/>
                <a:sym typeface="Lato"/>
              </a:rPr>
              <a:t>, browser history, session duration, and navigation patterns from all websites and microservices.</a:t>
            </a:r>
            <a:endParaRPr/>
          </a:p>
        </p:txBody>
      </p:sp>
      <p:pic>
        <p:nvPicPr>
          <p:cNvPr descr="image.png" id="109" name="Google Shape;109;p18"/>
          <p:cNvPicPr preferRelativeResize="0"/>
          <p:nvPr/>
        </p:nvPicPr>
        <p:blipFill rotWithShape="1">
          <a:blip r:embed="rId4">
            <a:alphaModFix/>
          </a:blip>
          <a:srcRect b="0" l="0" r="0" t="0"/>
          <a:stretch/>
        </p:blipFill>
        <p:spPr>
          <a:xfrm>
            <a:off x="1332062" y="1382962"/>
            <a:ext cx="514350" cy="457200"/>
          </a:xfrm>
          <a:prstGeom prst="rect">
            <a:avLst/>
          </a:prstGeom>
          <a:noFill/>
          <a:ln>
            <a:noFill/>
          </a:ln>
        </p:spPr>
      </p:pic>
      <p:pic>
        <p:nvPicPr>
          <p:cNvPr descr="image.png" id="110" name="Google Shape;110;p18"/>
          <p:cNvPicPr preferRelativeResize="0"/>
          <p:nvPr/>
        </p:nvPicPr>
        <p:blipFill rotWithShape="1">
          <a:blip r:embed="rId5">
            <a:alphaModFix/>
          </a:blip>
          <a:srcRect b="0" l="0" r="0" t="0"/>
          <a:stretch/>
        </p:blipFill>
        <p:spPr>
          <a:xfrm>
            <a:off x="3235403" y="1068637"/>
            <a:ext cx="2619375" cy="3895725"/>
          </a:xfrm>
          <a:prstGeom prst="rect">
            <a:avLst/>
          </a:prstGeom>
          <a:noFill/>
          <a:ln>
            <a:noFill/>
          </a:ln>
        </p:spPr>
      </p:pic>
      <p:sp>
        <p:nvSpPr>
          <p:cNvPr id="111" name="Google Shape;111;p18"/>
          <p:cNvSpPr txBox="1"/>
          <p:nvPr/>
        </p:nvSpPr>
        <p:spPr>
          <a:xfrm>
            <a:off x="3353879" y="2078287"/>
            <a:ext cx="2130300" cy="5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800" u="none" cap="none" strike="noStrike">
                <a:solidFill>
                  <a:srgbClr val="F8FAFC"/>
                </a:solidFill>
                <a:latin typeface="Poppins"/>
                <a:ea typeface="Poppins"/>
                <a:cs typeface="Poppins"/>
                <a:sym typeface="Poppins"/>
              </a:rPr>
              <a:t>Transactional Data (Implicit)</a:t>
            </a:r>
            <a:endParaRPr/>
          </a:p>
        </p:txBody>
      </p:sp>
      <p:sp>
        <p:nvSpPr>
          <p:cNvPr id="112" name="Google Shape;112;p18"/>
          <p:cNvSpPr txBox="1"/>
          <p:nvPr/>
        </p:nvSpPr>
        <p:spPr>
          <a:xfrm>
            <a:off x="3404600" y="3040312"/>
            <a:ext cx="2028900" cy="12930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 sz="1200" u="none" cap="none" strike="noStrike">
                <a:solidFill>
                  <a:srgbClr val="CBD5E1"/>
                </a:solidFill>
                <a:latin typeface="Lato"/>
                <a:ea typeface="Lato"/>
                <a:cs typeface="Lato"/>
                <a:sym typeface="Lato"/>
              </a:rPr>
              <a:t>Tracking </a:t>
            </a:r>
            <a:r>
              <a:rPr b="1" i="0" lang="en" sz="1200" u="none" cap="none" strike="noStrike">
                <a:solidFill>
                  <a:srgbClr val="38BDF8"/>
                </a:solidFill>
                <a:latin typeface="Lato"/>
                <a:ea typeface="Lato"/>
                <a:cs typeface="Lato"/>
                <a:sym typeface="Lato"/>
              </a:rPr>
              <a:t>purchases</a:t>
            </a:r>
            <a:r>
              <a:rPr b="0" i="0" lang="en" sz="1200" u="none" cap="none" strike="noStrike">
                <a:solidFill>
                  <a:srgbClr val="CBD5E1"/>
                </a:solidFill>
                <a:latin typeface="Lato"/>
                <a:ea typeface="Lato"/>
                <a:cs typeface="Lato"/>
                <a:sym typeface="Lato"/>
              </a:rPr>
              <a:t> and </a:t>
            </a:r>
            <a:r>
              <a:rPr b="1" i="0" lang="en" sz="1200" u="none" cap="none" strike="noStrike">
                <a:solidFill>
                  <a:srgbClr val="38BDF8"/>
                </a:solidFill>
                <a:latin typeface="Lato"/>
                <a:ea typeface="Lato"/>
                <a:cs typeface="Lato"/>
                <a:sym typeface="Lato"/>
              </a:rPr>
              <a:t>returns</a:t>
            </a:r>
            <a:r>
              <a:rPr b="0" i="0" lang="en" sz="1200" u="none" cap="none" strike="noStrike">
                <a:solidFill>
                  <a:srgbClr val="CBD5E1"/>
                </a:solidFill>
                <a:latin typeface="Lato"/>
                <a:ea typeface="Lato"/>
                <a:cs typeface="Lato"/>
                <a:sym typeface="Lato"/>
              </a:rPr>
              <a:t> from backend databases to understand what customers value and what they reject.</a:t>
            </a:r>
            <a:endParaRPr/>
          </a:p>
        </p:txBody>
      </p:sp>
      <p:pic>
        <p:nvPicPr>
          <p:cNvPr descr="image.png" id="113" name="Google Shape;113;p18"/>
          <p:cNvPicPr preferRelativeResize="0"/>
          <p:nvPr/>
        </p:nvPicPr>
        <p:blipFill rotWithShape="1">
          <a:blip r:embed="rId6">
            <a:alphaModFix/>
          </a:blip>
          <a:srcRect b="0" l="0" r="0" t="0"/>
          <a:stretch/>
        </p:blipFill>
        <p:spPr>
          <a:xfrm>
            <a:off x="4161837" y="1382962"/>
            <a:ext cx="514350" cy="457200"/>
          </a:xfrm>
          <a:prstGeom prst="rect">
            <a:avLst/>
          </a:prstGeom>
          <a:noFill/>
          <a:ln>
            <a:noFill/>
          </a:ln>
        </p:spPr>
      </p:pic>
      <p:pic>
        <p:nvPicPr>
          <p:cNvPr descr="image.png" id="114" name="Google Shape;114;p18"/>
          <p:cNvPicPr preferRelativeResize="0"/>
          <p:nvPr/>
        </p:nvPicPr>
        <p:blipFill rotWithShape="1">
          <a:blip r:embed="rId7">
            <a:alphaModFix/>
          </a:blip>
          <a:srcRect b="0" l="0" r="0" t="0"/>
          <a:stretch/>
        </p:blipFill>
        <p:spPr>
          <a:xfrm>
            <a:off x="6098328" y="1068637"/>
            <a:ext cx="2619375" cy="3895725"/>
          </a:xfrm>
          <a:prstGeom prst="rect">
            <a:avLst/>
          </a:prstGeom>
          <a:noFill/>
          <a:ln>
            <a:noFill/>
          </a:ln>
        </p:spPr>
      </p:pic>
      <p:sp>
        <p:nvSpPr>
          <p:cNvPr id="115" name="Google Shape;115;p18"/>
          <p:cNvSpPr txBox="1"/>
          <p:nvPr/>
        </p:nvSpPr>
        <p:spPr>
          <a:xfrm>
            <a:off x="6216804" y="2078287"/>
            <a:ext cx="2130300" cy="5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800" u="none" cap="none" strike="noStrike">
                <a:solidFill>
                  <a:srgbClr val="F8FAFC"/>
                </a:solidFill>
                <a:latin typeface="Poppins"/>
                <a:ea typeface="Poppins"/>
                <a:cs typeface="Poppins"/>
                <a:sym typeface="Poppins"/>
              </a:rPr>
              <a:t>Direct Feedback (Explicit)</a:t>
            </a:r>
            <a:endParaRPr/>
          </a:p>
        </p:txBody>
      </p:sp>
      <p:sp>
        <p:nvSpPr>
          <p:cNvPr id="116" name="Google Shape;116;p18"/>
          <p:cNvSpPr txBox="1"/>
          <p:nvPr/>
        </p:nvSpPr>
        <p:spPr>
          <a:xfrm>
            <a:off x="6267525" y="3040312"/>
            <a:ext cx="2028900" cy="1015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 sz="1200" u="none" cap="none" strike="noStrike">
                <a:solidFill>
                  <a:srgbClr val="CBD5E1"/>
                </a:solidFill>
                <a:latin typeface="Lato"/>
                <a:ea typeface="Lato"/>
                <a:cs typeface="Lato"/>
                <a:sym typeface="Lato"/>
              </a:rPr>
              <a:t>Collecting explicit signals from </a:t>
            </a:r>
            <a:r>
              <a:rPr b="1" i="0" lang="en" sz="1200" u="none" cap="none" strike="noStrike">
                <a:solidFill>
                  <a:srgbClr val="38BDF8"/>
                </a:solidFill>
                <a:latin typeface="Lato"/>
                <a:ea typeface="Lato"/>
                <a:cs typeface="Lato"/>
                <a:sym typeface="Lato"/>
              </a:rPr>
              <a:t>product reviews</a:t>
            </a:r>
            <a:r>
              <a:rPr b="0" i="0" lang="en" sz="1200" u="none" cap="none" strike="noStrike">
                <a:solidFill>
                  <a:srgbClr val="CBD5E1"/>
                </a:solidFill>
                <a:latin typeface="Lato"/>
                <a:ea typeface="Lato"/>
                <a:cs typeface="Lato"/>
                <a:sym typeface="Lato"/>
              </a:rPr>
              <a:t>, star </a:t>
            </a:r>
            <a:r>
              <a:rPr b="1" i="0" lang="en" sz="1200" u="none" cap="none" strike="noStrike">
                <a:solidFill>
                  <a:srgbClr val="38BDF8"/>
                </a:solidFill>
                <a:latin typeface="Lato"/>
                <a:ea typeface="Lato"/>
                <a:cs typeface="Lato"/>
                <a:sym typeface="Lato"/>
              </a:rPr>
              <a:t>rankings</a:t>
            </a:r>
            <a:r>
              <a:rPr b="0" i="0" lang="en" sz="1200" u="none" cap="none" strike="noStrike">
                <a:solidFill>
                  <a:srgbClr val="CBD5E1"/>
                </a:solidFill>
                <a:latin typeface="Lato"/>
                <a:ea typeface="Lato"/>
                <a:cs typeface="Lato"/>
                <a:sym typeface="Lato"/>
              </a:rPr>
              <a:t>, and </a:t>
            </a:r>
            <a:r>
              <a:rPr b="1" lang="en" sz="1200">
                <a:solidFill>
                  <a:srgbClr val="38BDF8"/>
                </a:solidFill>
                <a:latin typeface="Lato"/>
                <a:ea typeface="Lato"/>
                <a:cs typeface="Lato"/>
                <a:sym typeface="Lato"/>
              </a:rPr>
              <a:t>support tickets</a:t>
            </a:r>
            <a:r>
              <a:rPr lang="en" sz="1200">
                <a:solidFill>
                  <a:srgbClr val="CBD5E1"/>
                </a:solidFill>
                <a:latin typeface="Lato"/>
                <a:ea typeface="Lato"/>
                <a:cs typeface="Lato"/>
                <a:sym typeface="Lato"/>
              </a:rPr>
              <a:t> </a:t>
            </a:r>
            <a:r>
              <a:rPr b="0" i="0" lang="en" sz="1200" u="none" cap="none" strike="noStrike">
                <a:solidFill>
                  <a:srgbClr val="CBD5E1"/>
                </a:solidFill>
                <a:latin typeface="Lato"/>
                <a:ea typeface="Lato"/>
                <a:cs typeface="Lato"/>
                <a:sym typeface="Lato"/>
              </a:rPr>
              <a:t>in issue management </a:t>
            </a:r>
            <a:r>
              <a:rPr lang="en" sz="1200">
                <a:solidFill>
                  <a:srgbClr val="CBD5E1"/>
                </a:solidFill>
                <a:latin typeface="Lato"/>
                <a:ea typeface="Lato"/>
                <a:cs typeface="Lato"/>
                <a:sym typeface="Lato"/>
              </a:rPr>
              <a:t>systems</a:t>
            </a:r>
            <a:r>
              <a:rPr b="0" i="0" lang="en" sz="1200" u="none" cap="none" strike="noStrike">
                <a:solidFill>
                  <a:srgbClr val="CBD5E1"/>
                </a:solidFill>
                <a:latin typeface="Lato"/>
                <a:ea typeface="Lato"/>
                <a:cs typeface="Lato"/>
                <a:sym typeface="Lato"/>
              </a:rPr>
              <a:t>.</a:t>
            </a:r>
            <a:endParaRPr/>
          </a:p>
        </p:txBody>
      </p:sp>
      <p:pic>
        <p:nvPicPr>
          <p:cNvPr descr="image.png" id="117" name="Google Shape;117;p18"/>
          <p:cNvPicPr preferRelativeResize="0"/>
          <p:nvPr/>
        </p:nvPicPr>
        <p:blipFill rotWithShape="1">
          <a:blip r:embed="rId8">
            <a:alphaModFix/>
          </a:blip>
          <a:srcRect b="0" l="0" r="0" t="0"/>
          <a:stretch/>
        </p:blipFill>
        <p:spPr>
          <a:xfrm>
            <a:off x="7024762" y="1382962"/>
            <a:ext cx="514350" cy="457200"/>
          </a:xfrm>
          <a:prstGeom prst="rect">
            <a:avLst/>
          </a:prstGeom>
          <a:noFill/>
          <a:ln>
            <a:noFill/>
          </a:ln>
        </p:spPr>
      </p:pic>
      <p:pic>
        <p:nvPicPr>
          <p:cNvPr id="118" name="Google Shape;118;p18" title="RedHatLogo.png"/>
          <p:cNvPicPr preferRelativeResize="0"/>
          <p:nvPr/>
        </p:nvPicPr>
        <p:blipFill rotWithShape="1">
          <a:blip r:embed="rId9">
            <a:alphaModFix/>
          </a:blip>
          <a:srcRect b="27917" l="9665" r="0" t="31135"/>
          <a:stretch/>
        </p:blipFill>
        <p:spPr>
          <a:xfrm>
            <a:off x="7239543" y="553218"/>
            <a:ext cx="1688475" cy="444600"/>
          </a:xfrm>
          <a:prstGeom prst="rect">
            <a:avLst/>
          </a:prstGeom>
          <a:noFill/>
          <a:ln>
            <a:noFill/>
          </a:ln>
        </p:spPr>
      </p:pic>
      <p:pic>
        <p:nvPicPr>
          <p:cNvPr id="119" name="Google Shape;119;p18"/>
          <p:cNvPicPr preferRelativeResize="0"/>
          <p:nvPr/>
        </p:nvPicPr>
        <p:blipFill>
          <a:blip r:embed="rId10">
            <a:alphaModFix/>
          </a:blip>
          <a:stretch>
            <a:fillRect/>
          </a:stretch>
        </p:blipFill>
        <p:spPr>
          <a:xfrm>
            <a:off x="3895150" y="419575"/>
            <a:ext cx="623601" cy="623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445025"/>
            <a:ext cx="667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User-Product Interactions</a:t>
            </a:r>
            <a:endParaRPr/>
          </a:p>
        </p:txBody>
      </p:sp>
      <p:pic>
        <p:nvPicPr>
          <p:cNvPr id="125" name="Google Shape;125;p19"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pic>
        <p:nvPicPr>
          <p:cNvPr id="126" name="Google Shape;126;p19"/>
          <p:cNvPicPr preferRelativeResize="0"/>
          <p:nvPr/>
        </p:nvPicPr>
        <p:blipFill>
          <a:blip r:embed="rId4">
            <a:alphaModFix/>
          </a:blip>
          <a:stretch>
            <a:fillRect/>
          </a:stretch>
        </p:blipFill>
        <p:spPr>
          <a:xfrm>
            <a:off x="2739388" y="3528288"/>
            <a:ext cx="722175" cy="722175"/>
          </a:xfrm>
          <a:prstGeom prst="rect">
            <a:avLst/>
          </a:prstGeom>
          <a:noFill/>
          <a:ln>
            <a:noFill/>
          </a:ln>
        </p:spPr>
      </p:pic>
      <p:pic>
        <p:nvPicPr>
          <p:cNvPr id="127" name="Google Shape;127;p19"/>
          <p:cNvPicPr preferRelativeResize="0"/>
          <p:nvPr/>
        </p:nvPicPr>
        <p:blipFill>
          <a:blip r:embed="rId5">
            <a:alphaModFix/>
          </a:blip>
          <a:stretch>
            <a:fillRect/>
          </a:stretch>
        </p:blipFill>
        <p:spPr>
          <a:xfrm>
            <a:off x="2739388" y="1102588"/>
            <a:ext cx="670925" cy="670925"/>
          </a:xfrm>
          <a:prstGeom prst="rect">
            <a:avLst/>
          </a:prstGeom>
          <a:noFill/>
          <a:ln>
            <a:noFill/>
          </a:ln>
        </p:spPr>
      </p:pic>
      <p:pic>
        <p:nvPicPr>
          <p:cNvPr id="128" name="Google Shape;128;p19"/>
          <p:cNvPicPr preferRelativeResize="0"/>
          <p:nvPr/>
        </p:nvPicPr>
        <p:blipFill>
          <a:blip r:embed="rId6">
            <a:alphaModFix/>
          </a:blip>
          <a:stretch>
            <a:fillRect/>
          </a:stretch>
        </p:blipFill>
        <p:spPr>
          <a:xfrm>
            <a:off x="916575" y="1972550"/>
            <a:ext cx="670925" cy="670925"/>
          </a:xfrm>
          <a:prstGeom prst="rect">
            <a:avLst/>
          </a:prstGeom>
          <a:noFill/>
          <a:ln>
            <a:noFill/>
          </a:ln>
        </p:spPr>
      </p:pic>
      <p:sp>
        <p:nvSpPr>
          <p:cNvPr id="129" name="Google Shape;129;p19"/>
          <p:cNvSpPr txBox="1"/>
          <p:nvPr/>
        </p:nvSpPr>
        <p:spPr>
          <a:xfrm>
            <a:off x="2218013" y="4210050"/>
            <a:ext cx="1755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User</a:t>
            </a:r>
            <a:endParaRPr>
              <a:solidFill>
                <a:schemeClr val="dk2"/>
              </a:solidFill>
            </a:endParaRPr>
          </a:p>
          <a:p>
            <a:pPr indent="0" lvl="0" marL="0" rtl="0" algn="ctr">
              <a:spcBef>
                <a:spcPts val="0"/>
              </a:spcBef>
              <a:spcAft>
                <a:spcPts val="0"/>
              </a:spcAft>
              <a:buNone/>
            </a:pPr>
            <a:r>
              <a:rPr lang="en">
                <a:solidFill>
                  <a:schemeClr val="dk2"/>
                </a:solidFill>
              </a:rPr>
              <a:t>(user_id, preferences)</a:t>
            </a:r>
            <a:endParaRPr>
              <a:solidFill>
                <a:schemeClr val="dk2"/>
              </a:solidFill>
            </a:endParaRPr>
          </a:p>
        </p:txBody>
      </p:sp>
      <p:sp>
        <p:nvSpPr>
          <p:cNvPr id="130" name="Google Shape;130;p19"/>
          <p:cNvSpPr txBox="1"/>
          <p:nvPr/>
        </p:nvSpPr>
        <p:spPr>
          <a:xfrm>
            <a:off x="1844147" y="1631463"/>
            <a:ext cx="252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Item</a:t>
            </a:r>
            <a:endParaRPr>
              <a:solidFill>
                <a:schemeClr val="dk2"/>
              </a:solidFill>
            </a:endParaRPr>
          </a:p>
          <a:p>
            <a:pPr indent="0" lvl="0" marL="0" rtl="0" algn="ctr">
              <a:spcBef>
                <a:spcPts val="0"/>
              </a:spcBef>
              <a:spcAft>
                <a:spcPts val="0"/>
              </a:spcAft>
              <a:buNone/>
            </a:pPr>
            <a:r>
              <a:rPr lang="en">
                <a:solidFill>
                  <a:schemeClr val="dk2"/>
                </a:solidFill>
              </a:rPr>
              <a:t>(item_id, name, price)</a:t>
            </a:r>
            <a:endParaRPr>
              <a:solidFill>
                <a:schemeClr val="dk2"/>
              </a:solidFill>
            </a:endParaRPr>
          </a:p>
        </p:txBody>
      </p:sp>
      <p:sp>
        <p:nvSpPr>
          <p:cNvPr id="131" name="Google Shape;131;p19"/>
          <p:cNvSpPr txBox="1"/>
          <p:nvPr/>
        </p:nvSpPr>
        <p:spPr>
          <a:xfrm>
            <a:off x="65725" y="2711725"/>
            <a:ext cx="231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Interaction Type</a:t>
            </a:r>
            <a:endParaRPr>
              <a:solidFill>
                <a:schemeClr val="dk2"/>
              </a:solidFill>
            </a:endParaRPr>
          </a:p>
          <a:p>
            <a:pPr indent="0" lvl="0" marL="0" rtl="0" algn="ctr">
              <a:spcBef>
                <a:spcPts val="0"/>
              </a:spcBef>
              <a:spcAft>
                <a:spcPts val="0"/>
              </a:spcAft>
              <a:buNone/>
            </a:pPr>
            <a:r>
              <a:rPr lang="en">
                <a:solidFill>
                  <a:schemeClr val="dk2"/>
                </a:solidFill>
              </a:rPr>
              <a:t>(positive view, cart, rate)</a:t>
            </a:r>
            <a:endParaRPr>
              <a:solidFill>
                <a:schemeClr val="dk2"/>
              </a:solidFill>
            </a:endParaRPr>
          </a:p>
        </p:txBody>
      </p:sp>
      <p:sp>
        <p:nvSpPr>
          <p:cNvPr id="132" name="Google Shape;132;p19"/>
          <p:cNvSpPr/>
          <p:nvPr/>
        </p:nvSpPr>
        <p:spPr>
          <a:xfrm rot="1141757">
            <a:off x="2258308" y="3393692"/>
            <a:ext cx="457290" cy="164515"/>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9"/>
          <p:cNvSpPr/>
          <p:nvPr/>
        </p:nvSpPr>
        <p:spPr>
          <a:xfrm rot="-1836166">
            <a:off x="2266407" y="2536022"/>
            <a:ext cx="457293" cy="16448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9"/>
          <p:cNvSpPr/>
          <p:nvPr/>
        </p:nvSpPr>
        <p:spPr>
          <a:xfrm rot="10797744">
            <a:off x="2281250" y="2968363"/>
            <a:ext cx="457200" cy="167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9"/>
          <p:cNvSpPr txBox="1"/>
          <p:nvPr/>
        </p:nvSpPr>
        <p:spPr>
          <a:xfrm>
            <a:off x="2782879" y="2742400"/>
            <a:ext cx="1435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rPr>
              <a:t>Magnitude (Loss Function)</a:t>
            </a:r>
            <a:endParaRPr sz="1300">
              <a:solidFill>
                <a:schemeClr val="dk2"/>
              </a:solidFill>
            </a:endParaRPr>
          </a:p>
        </p:txBody>
      </p:sp>
      <p:graphicFrame>
        <p:nvGraphicFramePr>
          <p:cNvPr id="136" name="Google Shape;136;p19"/>
          <p:cNvGraphicFramePr/>
          <p:nvPr/>
        </p:nvGraphicFramePr>
        <p:xfrm>
          <a:off x="4327025" y="1299488"/>
          <a:ext cx="3000000" cy="3000000"/>
        </p:xfrm>
        <a:graphic>
          <a:graphicData uri="http://schemas.openxmlformats.org/drawingml/2006/table">
            <a:tbl>
              <a:tblPr>
                <a:noFill/>
                <a:tableStyleId>{E6B289B8-BA18-402D-B00B-F908FF98D594}</a:tableStyleId>
              </a:tblPr>
              <a:tblGrid>
                <a:gridCol w="1138125"/>
                <a:gridCol w="3033275"/>
              </a:tblGrid>
              <a:tr h="394500">
                <a:tc>
                  <a:txBody>
                    <a:bodyPr/>
                    <a:lstStyle/>
                    <a:p>
                      <a:pPr indent="0" lvl="0" marL="0" rtl="0" algn="ctr">
                        <a:spcBef>
                          <a:spcPts val="0"/>
                        </a:spcBef>
                        <a:spcAft>
                          <a:spcPts val="0"/>
                        </a:spcAft>
                        <a:buNone/>
                      </a:pPr>
                      <a:r>
                        <a:rPr b="1" lang="en" sz="1300"/>
                        <a:t>Adjustment </a:t>
                      </a:r>
                      <a:r>
                        <a:rPr b="1" lang="en" sz="1300"/>
                        <a:t>Type</a:t>
                      </a:r>
                      <a:endParaRPr b="1" sz="1300"/>
                    </a:p>
                  </a:txBody>
                  <a:tcPr marT="91425" marB="91425" marR="91425" marL="91425"/>
                </a:tc>
                <a:tc>
                  <a:txBody>
                    <a:bodyPr/>
                    <a:lstStyle/>
                    <a:p>
                      <a:pPr indent="0" lvl="0" marL="0" rtl="0" algn="l">
                        <a:spcBef>
                          <a:spcPts val="0"/>
                        </a:spcBef>
                        <a:spcAft>
                          <a:spcPts val="0"/>
                        </a:spcAft>
                        <a:buNone/>
                      </a:pPr>
                      <a:r>
                        <a:rPr b="1" lang="en" sz="1300"/>
                        <a:t>Adjustment</a:t>
                      </a:r>
                      <a:endParaRPr b="1" sz="1300"/>
                    </a:p>
                  </a:txBody>
                  <a:tcPr marT="91425" marB="91425" marR="91425" marL="91425"/>
                </a:tc>
              </a:tr>
              <a:tr h="394500">
                <a:tc>
                  <a:txBody>
                    <a:bodyPr/>
                    <a:lstStyle/>
                    <a:p>
                      <a:pPr indent="0" lvl="0" marL="0" rtl="0" algn="l">
                        <a:spcBef>
                          <a:spcPts val="0"/>
                        </a:spcBef>
                        <a:spcAft>
                          <a:spcPts val="0"/>
                        </a:spcAft>
                        <a:buNone/>
                      </a:pPr>
                      <a:r>
                        <a:rPr lang="en" sz="1300"/>
                        <a:t>Interaction Type</a:t>
                      </a:r>
                      <a:endParaRPr sz="1300"/>
                    </a:p>
                  </a:txBody>
                  <a:tcPr marT="91425" marB="91425" marR="91425" marL="91425"/>
                </a:tc>
                <a:tc>
                  <a:txBody>
                    <a:bodyPr/>
                    <a:lstStyle/>
                    <a:p>
                      <a:pPr indent="0" lvl="0" marL="0" rtl="0" algn="l">
                        <a:spcBef>
                          <a:spcPts val="0"/>
                        </a:spcBef>
                        <a:spcAft>
                          <a:spcPts val="0"/>
                        </a:spcAft>
                        <a:buNone/>
                      </a:pPr>
                      <a:r>
                        <a:rPr lang="en" sz="1300"/>
                        <a:t>Pos. View: x / factor</a:t>
                      </a:r>
                      <a:br>
                        <a:rPr lang="en" sz="1300"/>
                      </a:br>
                      <a:r>
                        <a:rPr lang="en" sz="1300"/>
                        <a:t>Neg. View: x * factor</a:t>
                      </a:r>
                      <a:br>
                        <a:rPr lang="en" sz="1300"/>
                      </a:br>
                      <a:r>
                        <a:rPr lang="en" sz="1300"/>
                        <a:t>Cart: x / (factor * 3)</a:t>
                      </a:r>
                      <a:br>
                        <a:rPr lang="en" sz="1300"/>
                      </a:br>
                      <a:r>
                        <a:rPr lang="en" sz="1300"/>
                        <a:t>Purchase: x / (factor * 10)</a:t>
                      </a:r>
                      <a:br>
                        <a:rPr lang="en" sz="1300"/>
                      </a:br>
                      <a:r>
                        <a:rPr lang="en" sz="1300"/>
                        <a:t>Rating: No type modification</a:t>
                      </a:r>
                      <a:endParaRPr sz="1300"/>
                    </a:p>
                  </a:txBody>
                  <a:tcPr marT="91425" marB="91425" marR="91425" marL="91425"/>
                </a:tc>
              </a:tr>
              <a:tr h="371325">
                <a:tc>
                  <a:txBody>
                    <a:bodyPr/>
                    <a:lstStyle/>
                    <a:p>
                      <a:pPr indent="0" lvl="0" marL="0" rtl="0" algn="l">
                        <a:spcBef>
                          <a:spcPts val="0"/>
                        </a:spcBef>
                        <a:spcAft>
                          <a:spcPts val="0"/>
                        </a:spcAft>
                        <a:buNone/>
                      </a:pPr>
                      <a:r>
                        <a:rPr lang="en" sz="1300"/>
                        <a:t>Rating</a:t>
                      </a:r>
                      <a:endParaRPr sz="1300"/>
                    </a:p>
                  </a:txBody>
                  <a:tcPr marT="91425" marB="91425" marR="91425" marL="91425"/>
                </a:tc>
                <a:tc>
                  <a:txBody>
                    <a:bodyPr/>
                    <a:lstStyle/>
                    <a:p>
                      <a:pPr indent="0" lvl="0" marL="0" rtl="0" algn="l">
                        <a:spcBef>
                          <a:spcPts val="0"/>
                        </a:spcBef>
                        <a:spcAft>
                          <a:spcPts val="0"/>
                        </a:spcAft>
                        <a:buNone/>
                      </a:pPr>
                      <a:r>
                        <a:rPr lang="en" sz="1300"/>
                        <a:t>Rating = 3: No modification</a:t>
                      </a:r>
                      <a:br>
                        <a:rPr lang="en" sz="1300"/>
                      </a:br>
                      <a:r>
                        <a:rPr lang="en" sz="1300"/>
                        <a:t>Rating &lt;= 2: x * (factor * (3 - rating))</a:t>
                      </a:r>
                      <a:br>
                        <a:rPr lang="en" sz="1300"/>
                      </a:br>
                      <a:r>
                        <a:rPr lang="en" sz="1300"/>
                        <a:t>Rating &gt; 2: x / (factor * (r - 2))</a:t>
                      </a:r>
                      <a:endParaRPr sz="1300"/>
                    </a:p>
                  </a:txBody>
                  <a:tcPr marT="91425" marB="91425" marR="91425" marL="91425"/>
                </a:tc>
              </a:tr>
              <a:tr h="371325">
                <a:tc>
                  <a:txBody>
                    <a:bodyPr/>
                    <a:lstStyle/>
                    <a:p>
                      <a:pPr indent="0" lvl="0" marL="0" rtl="0" algn="l">
                        <a:spcBef>
                          <a:spcPts val="0"/>
                        </a:spcBef>
                        <a:spcAft>
                          <a:spcPts val="0"/>
                        </a:spcAft>
                        <a:buNone/>
                      </a:pPr>
                      <a:r>
                        <a:rPr lang="en" sz="1300"/>
                        <a:t>Quantity</a:t>
                      </a:r>
                      <a:endParaRPr sz="1300"/>
                    </a:p>
                  </a:txBody>
                  <a:tcPr marT="91425" marB="91425" marR="91425" marL="91425"/>
                </a:tc>
                <a:tc>
                  <a:txBody>
                    <a:bodyPr/>
                    <a:lstStyle/>
                    <a:p>
                      <a:pPr indent="0" lvl="0" marL="0" rtl="0" algn="l">
                        <a:spcBef>
                          <a:spcPts val="0"/>
                        </a:spcBef>
                        <a:spcAft>
                          <a:spcPts val="0"/>
                        </a:spcAft>
                        <a:buNone/>
                      </a:pPr>
                      <a:r>
                        <a:rPr lang="en" sz="1300"/>
                        <a:t>Quantity &gt; 1: x / (factor * (quantity - 1))</a:t>
                      </a:r>
                      <a:endParaRPr sz="1300"/>
                    </a:p>
                  </a:txBody>
                  <a:tcPr marT="91425" marB="91425" marR="91425" marL="91425"/>
                </a:tc>
              </a:tr>
            </a:tbl>
          </a:graphicData>
        </a:graphic>
      </p:graphicFrame>
      <p:sp>
        <p:nvSpPr>
          <p:cNvPr id="137" name="Google Shape;137;p19"/>
          <p:cNvSpPr txBox="1"/>
          <p:nvPr/>
        </p:nvSpPr>
        <p:spPr>
          <a:xfrm>
            <a:off x="4327025" y="4256250"/>
            <a:ext cx="41715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Lower Values = More Positive Interaction</a:t>
            </a:r>
            <a:endParaRPr>
              <a:solidFill>
                <a:schemeClr val="dk2"/>
              </a:solidFill>
            </a:endParaRPr>
          </a:p>
          <a:p>
            <a:pPr indent="0" lvl="0" marL="0" rtl="0" algn="l">
              <a:spcBef>
                <a:spcPts val="0"/>
              </a:spcBef>
              <a:spcAft>
                <a:spcPts val="0"/>
              </a:spcAft>
              <a:buNone/>
            </a:pPr>
            <a:r>
              <a:rPr lang="en" sz="1100">
                <a:solidFill>
                  <a:schemeClr val="dk2"/>
                </a:solidFill>
              </a:rPr>
              <a:t>Factor = 1.1</a:t>
            </a:r>
            <a:endParaRPr sz="1100">
              <a:solidFill>
                <a:schemeClr val="dk2"/>
              </a:solidFill>
            </a:endParaRPr>
          </a:p>
          <a:p>
            <a:pPr indent="0" lvl="0" marL="0" rtl="0" algn="l">
              <a:spcBef>
                <a:spcPts val="0"/>
              </a:spcBef>
              <a:spcAft>
                <a:spcPts val="0"/>
              </a:spcAft>
              <a:buNone/>
            </a:pPr>
            <a:r>
              <a:rPr lang="en" sz="1100">
                <a:solidFill>
                  <a:schemeClr val="dk2"/>
                </a:solidFill>
              </a:rPr>
              <a:t>Adjustments are applied cumulative beginning with a default starting value</a:t>
            </a:r>
            <a:endParaRPr sz="11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LLMs and other Machine Learning Models</a:t>
            </a:r>
            <a:endParaRPr/>
          </a:p>
        </p:txBody>
      </p:sp>
      <p:sp>
        <p:nvSpPr>
          <p:cNvPr id="143" name="Google Shape;143;p20"/>
          <p:cNvSpPr txBox="1"/>
          <p:nvPr>
            <p:ph idx="1" type="body"/>
          </p:nvPr>
        </p:nvSpPr>
        <p:spPr>
          <a:xfrm>
            <a:off x="311700" y="1135475"/>
            <a:ext cx="8520600" cy="316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Let’s face it – the headliners these days are the LLMs and machine learning models. These models are applied across a range of recommender tasks:</a:t>
            </a:r>
            <a:endParaRPr/>
          </a:p>
        </p:txBody>
      </p:sp>
      <p:pic>
        <p:nvPicPr>
          <p:cNvPr id="144" name="Google Shape;144;p20"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pic>
        <p:nvPicPr>
          <p:cNvPr id="145" name="Google Shape;145;p20"/>
          <p:cNvPicPr preferRelativeResize="0"/>
          <p:nvPr/>
        </p:nvPicPr>
        <p:blipFill>
          <a:blip r:embed="rId4">
            <a:alphaModFix/>
          </a:blip>
          <a:stretch>
            <a:fillRect/>
          </a:stretch>
        </p:blipFill>
        <p:spPr>
          <a:xfrm>
            <a:off x="3510856" y="2335775"/>
            <a:ext cx="1781200" cy="1785850"/>
          </a:xfrm>
          <a:prstGeom prst="rect">
            <a:avLst/>
          </a:prstGeom>
          <a:noFill/>
          <a:ln>
            <a:noFill/>
          </a:ln>
        </p:spPr>
      </p:pic>
      <p:sp>
        <p:nvSpPr>
          <p:cNvPr id="146" name="Google Shape;146;p20"/>
          <p:cNvSpPr txBox="1"/>
          <p:nvPr/>
        </p:nvSpPr>
        <p:spPr>
          <a:xfrm>
            <a:off x="962775" y="2354775"/>
            <a:ext cx="2116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Semantic Search and Recommendations</a:t>
            </a:r>
            <a:endParaRPr sz="1800">
              <a:solidFill>
                <a:schemeClr val="dk2"/>
              </a:solidFill>
            </a:endParaRPr>
          </a:p>
        </p:txBody>
      </p:sp>
      <p:sp>
        <p:nvSpPr>
          <p:cNvPr id="147" name="Google Shape;147;p20"/>
          <p:cNvSpPr txBox="1"/>
          <p:nvPr/>
        </p:nvSpPr>
        <p:spPr>
          <a:xfrm>
            <a:off x="1191400" y="3437071"/>
            <a:ext cx="18111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Review Summarization</a:t>
            </a:r>
            <a:endParaRPr sz="1800">
              <a:solidFill>
                <a:schemeClr val="dk2"/>
              </a:solidFill>
            </a:endParaRPr>
          </a:p>
        </p:txBody>
      </p:sp>
      <p:sp>
        <p:nvSpPr>
          <p:cNvPr id="148" name="Google Shape;148;p20"/>
          <p:cNvSpPr txBox="1"/>
          <p:nvPr/>
        </p:nvSpPr>
        <p:spPr>
          <a:xfrm>
            <a:off x="5769225" y="2276046"/>
            <a:ext cx="1592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Dynamic Faceted Search</a:t>
            </a:r>
            <a:endParaRPr sz="1800">
              <a:solidFill>
                <a:schemeClr val="dk2"/>
              </a:solidFill>
            </a:endParaRPr>
          </a:p>
        </p:txBody>
      </p:sp>
      <p:sp>
        <p:nvSpPr>
          <p:cNvPr id="149" name="Google Shape;149;p20"/>
          <p:cNvSpPr txBox="1"/>
          <p:nvPr/>
        </p:nvSpPr>
        <p:spPr>
          <a:xfrm>
            <a:off x="5660025" y="3714271"/>
            <a:ext cx="1811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Re-Ranking</a:t>
            </a:r>
            <a:endParaRPr sz="1800">
              <a:solidFill>
                <a:schemeClr val="dk2"/>
              </a:solidFill>
            </a:endParaRPr>
          </a:p>
        </p:txBody>
      </p:sp>
      <p:sp>
        <p:nvSpPr>
          <p:cNvPr id="150" name="Google Shape;150;p20"/>
          <p:cNvSpPr txBox="1"/>
          <p:nvPr/>
        </p:nvSpPr>
        <p:spPr>
          <a:xfrm>
            <a:off x="311575" y="4232506"/>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Let’s take a deeper dive into embeddings: The backbone of search and </a:t>
            </a:r>
            <a:r>
              <a:rPr lang="en" sz="1800">
                <a:solidFill>
                  <a:schemeClr val="dk2"/>
                </a:solidFill>
              </a:rPr>
              <a:t>recommendations</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Embeddings - Brief Primer</a:t>
            </a:r>
            <a:endParaRPr/>
          </a:p>
        </p:txBody>
      </p:sp>
      <p:sp>
        <p:nvSpPr>
          <p:cNvPr id="156" name="Google Shape;156;p21"/>
          <p:cNvSpPr txBox="1"/>
          <p:nvPr>
            <p:ph idx="1" type="body"/>
          </p:nvPr>
        </p:nvSpPr>
        <p:spPr>
          <a:xfrm>
            <a:off x="311700" y="1152475"/>
            <a:ext cx="3168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Computers really only know physical states. It’s easy to map numbers to these states, but how do we represent semantic objects like product descriptions and user preferences as numbers.</a:t>
            </a:r>
            <a:br>
              <a:rPr lang="en"/>
            </a:br>
            <a:br>
              <a:rPr lang="en"/>
            </a:br>
            <a:r>
              <a:rPr lang="en"/>
              <a:t>We map them as </a:t>
            </a:r>
            <a:r>
              <a:rPr i="1" lang="en"/>
              <a:t>vectors</a:t>
            </a:r>
            <a:r>
              <a:rPr lang="en"/>
              <a:t> in an </a:t>
            </a:r>
            <a:r>
              <a:rPr i="1" lang="en"/>
              <a:t>embedding space</a:t>
            </a:r>
            <a:r>
              <a:rPr lang="en"/>
              <a:t>.</a:t>
            </a:r>
            <a:endParaRPr/>
          </a:p>
        </p:txBody>
      </p:sp>
      <p:sp>
        <p:nvSpPr>
          <p:cNvPr id="157" name="Google Shape;157;p21"/>
          <p:cNvSpPr txBox="1"/>
          <p:nvPr>
            <p:ph idx="1" type="body"/>
          </p:nvPr>
        </p:nvSpPr>
        <p:spPr>
          <a:xfrm>
            <a:off x="3893100" y="1152475"/>
            <a:ext cx="4615800" cy="233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a:t>A vector is just an ordered list of numbers; e.g., &lt;1.2, 0.1, 2.2&gt;.</a:t>
            </a:r>
            <a:br>
              <a:rPr lang="en"/>
            </a:br>
            <a:br>
              <a:rPr lang="en"/>
            </a:br>
            <a:r>
              <a:rPr lang="en"/>
              <a:t>An embedding space uses these vectors in a coordinated and geometric way such that the distance between similar words is small and the addition or subtraction of vectors are conceptually meaningful (see example below).</a:t>
            </a:r>
            <a:endParaRPr/>
          </a:p>
        </p:txBody>
      </p:sp>
      <p:sp>
        <p:nvSpPr>
          <p:cNvPr id="158" name="Google Shape;158;p21"/>
          <p:cNvSpPr/>
          <p:nvPr/>
        </p:nvSpPr>
        <p:spPr>
          <a:xfrm>
            <a:off x="3608950" y="2438850"/>
            <a:ext cx="216900" cy="19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21"/>
          <p:cNvSpPr/>
          <p:nvPr/>
        </p:nvSpPr>
        <p:spPr>
          <a:xfrm rot="5409510">
            <a:off x="6092358" y="3610708"/>
            <a:ext cx="216901" cy="19680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1"/>
          <p:cNvSpPr txBox="1"/>
          <p:nvPr>
            <p:ph idx="1" type="body"/>
          </p:nvPr>
        </p:nvSpPr>
        <p:spPr>
          <a:xfrm>
            <a:off x="3899674" y="3886059"/>
            <a:ext cx="4615800" cy="679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a:solidFill>
                  <a:schemeClr val="accent1"/>
                </a:solidFill>
              </a:rPr>
              <a:t>Vector(‘Trail Hiker Backpack’)</a:t>
            </a:r>
            <a:r>
              <a:rPr lang="en"/>
              <a:t> </a:t>
            </a:r>
            <a:r>
              <a:rPr b="1" lang="en"/>
              <a:t>+</a:t>
            </a:r>
            <a:r>
              <a:rPr lang="en"/>
              <a:t> </a:t>
            </a:r>
            <a:r>
              <a:rPr lang="en">
                <a:solidFill>
                  <a:srgbClr val="6AA84F"/>
                </a:solidFill>
              </a:rPr>
              <a:t>Vector(‘Upgrade’)</a:t>
            </a:r>
            <a:r>
              <a:rPr lang="en"/>
              <a:t> </a:t>
            </a:r>
            <a:r>
              <a:rPr b="1" lang="en"/>
              <a:t>=</a:t>
            </a:r>
            <a:r>
              <a:rPr lang="en"/>
              <a:t> </a:t>
            </a:r>
            <a:r>
              <a:rPr lang="en">
                <a:solidFill>
                  <a:srgbClr val="40E0D0"/>
                </a:solidFill>
              </a:rPr>
              <a:t>Vector(‘Mountaineers Backpack’)</a:t>
            </a:r>
            <a:endParaRPr>
              <a:solidFill>
                <a:srgbClr val="40E0D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Embeddings - Static Embeddings</a:t>
            </a:r>
            <a:endParaRPr/>
          </a:p>
        </p:txBody>
      </p:sp>
      <p:sp>
        <p:nvSpPr>
          <p:cNvPr id="166" name="Google Shape;166;p22"/>
          <p:cNvSpPr txBox="1"/>
          <p:nvPr>
            <p:ph idx="1" type="body"/>
          </p:nvPr>
        </p:nvSpPr>
        <p:spPr>
          <a:xfrm>
            <a:off x="311700" y="1152475"/>
            <a:ext cx="30918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Up to as recent as 2019, static embeddings, like Word2Vec, were still widely used to map text tokens to vectors. </a:t>
            </a:r>
            <a:endParaRPr/>
          </a:p>
          <a:p>
            <a:pPr indent="0" lvl="0" marL="0" rtl="0" algn="l">
              <a:spcBef>
                <a:spcPts val="1200"/>
              </a:spcBef>
              <a:spcAft>
                <a:spcPts val="0"/>
              </a:spcAft>
              <a:buNone/>
            </a:pPr>
            <a:r>
              <a:rPr lang="en"/>
              <a:t>These models tried to capture each word’s meaning by the ‘company it kept’ (i.e., the words before and after it).</a:t>
            </a:r>
            <a:endParaRPr/>
          </a:p>
          <a:p>
            <a:pPr indent="0" lvl="0" marL="0" rtl="0" algn="l">
              <a:spcBef>
                <a:spcPts val="1200"/>
              </a:spcBef>
              <a:spcAft>
                <a:spcPts val="1200"/>
              </a:spcAft>
              <a:buNone/>
            </a:pPr>
            <a:r>
              <a:rPr lang="en"/>
              <a:t>Static embeddings are trained by gradually tweaking the weights of a neural network so it can predict a word’s neighbors (or vice versa). Once trained, these weight matrices form an embedding space.</a:t>
            </a:r>
            <a:endParaRPr/>
          </a:p>
        </p:txBody>
      </p:sp>
      <p:pic>
        <p:nvPicPr>
          <p:cNvPr id="167" name="Google Shape;167;p22"/>
          <p:cNvPicPr preferRelativeResize="0"/>
          <p:nvPr/>
        </p:nvPicPr>
        <p:blipFill>
          <a:blip r:embed="rId3">
            <a:alphaModFix/>
          </a:blip>
          <a:stretch>
            <a:fillRect/>
          </a:stretch>
        </p:blipFill>
        <p:spPr>
          <a:xfrm>
            <a:off x="3555900" y="1170125"/>
            <a:ext cx="5248275" cy="3600450"/>
          </a:xfrm>
          <a:prstGeom prst="rect">
            <a:avLst/>
          </a:prstGeom>
          <a:noFill/>
          <a:ln>
            <a:noFill/>
          </a:ln>
        </p:spPr>
      </p:pic>
      <p:sp>
        <p:nvSpPr>
          <p:cNvPr id="168" name="Google Shape;168;p22"/>
          <p:cNvSpPr txBox="1"/>
          <p:nvPr/>
        </p:nvSpPr>
        <p:spPr>
          <a:xfrm>
            <a:off x="3606738" y="4737100"/>
            <a:ext cx="490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Efficient Estimation of Word Representations in Vector Space (Mikolov, et. al. 2013)</a:t>
            </a:r>
            <a:endParaRPr sz="10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Pachinko Machines</a:t>
            </a:r>
            <a:endParaRPr/>
          </a:p>
        </p:txBody>
      </p:sp>
      <p:pic>
        <p:nvPicPr>
          <p:cNvPr id="174" name="Google Shape;174;p23"/>
          <p:cNvPicPr preferRelativeResize="0"/>
          <p:nvPr/>
        </p:nvPicPr>
        <p:blipFill>
          <a:blip r:embed="rId3">
            <a:alphaModFix/>
          </a:blip>
          <a:stretch>
            <a:fillRect/>
          </a:stretch>
        </p:blipFill>
        <p:spPr>
          <a:xfrm>
            <a:off x="412750" y="1100750"/>
            <a:ext cx="2594944" cy="3820975"/>
          </a:xfrm>
          <a:prstGeom prst="rect">
            <a:avLst/>
          </a:prstGeom>
          <a:noFill/>
          <a:ln>
            <a:noFill/>
          </a:ln>
        </p:spPr>
      </p:pic>
      <p:sp>
        <p:nvSpPr>
          <p:cNvPr id="175" name="Google Shape;175;p23"/>
          <p:cNvSpPr txBox="1"/>
          <p:nvPr/>
        </p:nvSpPr>
        <p:spPr>
          <a:xfrm>
            <a:off x="3053150" y="4460025"/>
            <a:ext cx="499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 1970s style Pachinko machine</a:t>
            </a:r>
            <a:endParaRPr sz="1800">
              <a:solidFill>
                <a:schemeClr val="dk2"/>
              </a:solidFill>
            </a:endParaRPr>
          </a:p>
          <a:p>
            <a:pPr indent="0" lvl="0" marL="0" rtl="0" algn="l">
              <a:spcBef>
                <a:spcPts val="0"/>
              </a:spcBef>
              <a:spcAft>
                <a:spcPts val="0"/>
              </a:spcAft>
              <a:buNone/>
            </a:pPr>
            <a:r>
              <a:rPr lang="en" sz="1800">
                <a:solidFill>
                  <a:schemeClr val="dk2"/>
                </a:solidFill>
              </a:rPr>
              <a:t>(https://en.wikipedia.org/wiki/Pachinko)</a:t>
            </a:r>
            <a:endParaRPr sz="1800">
              <a:solidFill>
                <a:schemeClr val="dk2"/>
              </a:solidFill>
            </a:endParaRPr>
          </a:p>
        </p:txBody>
      </p:sp>
      <p:sp>
        <p:nvSpPr>
          <p:cNvPr id="176" name="Google Shape;176;p23"/>
          <p:cNvSpPr txBox="1"/>
          <p:nvPr/>
        </p:nvSpPr>
        <p:spPr>
          <a:xfrm>
            <a:off x="3118825" y="1100750"/>
            <a:ext cx="4995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 vertical pinball machine that allowed players to shoot metal balls to the top using a spring-loaded handle. The balls would bounce around against the pins and, if they landed in the right place, you would win … yes, more metal balls to keep you playing.</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An embedding is like this, except instead of controlling the spring-loaded handle to influence the ball’s trajectory, you move the pins ever so slightly. Now picture metal balls of 50k different sizes, billions of pins in 3 dimensions</a:t>
            </a:r>
            <a:r>
              <a:rPr lang="en">
                <a:solidFill>
                  <a:schemeClr val="dk2"/>
                </a:solidFill>
              </a:rPr>
              <a:t> (which you can tweak)</a:t>
            </a:r>
            <a:r>
              <a:rPr lang="en">
                <a:solidFill>
                  <a:schemeClr val="dk2"/>
                </a:solidFill>
              </a:rPr>
              <a:t> and you have yourself a mechanical embedding.</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It’s not a perfect analogy but captures the spirit of static embeddings.</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